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75" r:id="rId7"/>
    <p:sldId id="261" r:id="rId8"/>
    <p:sldId id="262" r:id="rId9"/>
    <p:sldId id="263" r:id="rId10"/>
    <p:sldId id="264" r:id="rId11"/>
    <p:sldId id="265" r:id="rId12"/>
    <p:sldId id="266" r:id="rId13"/>
    <p:sldId id="273" r:id="rId14"/>
    <p:sldId id="272" r:id="rId15"/>
    <p:sldId id="267" r:id="rId16"/>
    <p:sldId id="274" r:id="rId17"/>
    <p:sldId id="268" r:id="rId18"/>
    <p:sldId id="269" r:id="rId19"/>
    <p:sldId id="270" r:id="rId20"/>
    <p:sldId id="271" r:id="rId21"/>
  </p:sldIdLst>
  <p:sldSz cx="12192000" cy="6858000"/>
  <p:notesSz cx="6858000" cy="9144000"/>
  <p:embeddedFontLst>
    <p:embeddedFont>
      <p:font typeface="Bodoni" panose="020B060007020508020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yxhbowULy2Vhf5is8FmovCouI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a88fd658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ba88fd658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497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505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bd37cb13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bd37cb13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528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83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bd37cb130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bd37cb130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a88fd658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gba88fd658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4" name="Google Shape;14;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パノラマ写真 (キャプション付き)">
  <p:cSld name="パノラマ写真 (キャプション付き)">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71" name="Google Shape;71;p23"/>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normAutofit/>
          </a:bodyPr>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2" name="Google Shape;72;p2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タイトルとキャプション">
  <p:cSld name="タイトルとキャプション">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78" name="Google Shape;78;p2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引用 (キャプション付き)">
  <p:cSld name="引用 (キャプション付き)">
    <p:spTree>
      <p:nvGrpSpPr>
        <p:cNvPr id="1" name="Shape 81"/>
        <p:cNvGrpSpPr/>
        <p:nvPr/>
      </p:nvGrpSpPr>
      <p:grpSpPr>
        <a:xfrm>
          <a:off x="0" y="0"/>
          <a:ext cx="0" cy="0"/>
          <a:chOff x="0" y="0"/>
          <a:chExt cx="0" cy="0"/>
        </a:xfrm>
      </p:grpSpPr>
      <p:sp>
        <p:nvSpPr>
          <p:cNvPr id="82" name="Google Shape;82;p2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83" name="Google Shape;83;p2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84" name="Google Shape;84;p2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5"/>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6" name="Google Shape;86;p25"/>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7" name="Google Shape;87;p2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名札">
  <p:cSld name="名札">
    <p:spTree>
      <p:nvGrpSpPr>
        <p:cNvPr id="1" name="Shape 90"/>
        <p:cNvGrpSpPr/>
        <p:nvPr/>
      </p:nvGrpSpPr>
      <p:grpSpPr>
        <a:xfrm>
          <a:off x="0" y="0"/>
          <a:ext cx="0" cy="0"/>
          <a:chOff x="0" y="0"/>
          <a:chExt cx="0" cy="0"/>
        </a:xfrm>
      </p:grpSpPr>
      <p:sp>
        <p:nvSpPr>
          <p:cNvPr id="91" name="Google Shape;91;p26"/>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6"/>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SzPts val="2000"/>
              <a:buChar char="•"/>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3" name="Google Shape;93;p2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引用付きの名札">
  <p:cSld name="引用付きの名札">
    <p:spTree>
      <p:nvGrpSpPr>
        <p:cNvPr id="1" name="Shape 96"/>
        <p:cNvGrpSpPr/>
        <p:nvPr/>
      </p:nvGrpSpPr>
      <p:grpSpPr>
        <a:xfrm>
          <a:off x="0" y="0"/>
          <a:ext cx="0" cy="0"/>
          <a:chOff x="0" y="0"/>
          <a:chExt cx="0" cy="0"/>
        </a:xfrm>
      </p:grpSpPr>
      <p:sp>
        <p:nvSpPr>
          <p:cNvPr id="97" name="Google Shape;97;p27"/>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98" name="Google Shape;98;p27"/>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ja-JP" sz="8000" b="0" i="0" u="none" strike="noStrike" cap="none">
                <a:solidFill>
                  <a:schemeClr val="accent1"/>
                </a:solidFill>
                <a:latin typeface="Century Gothic"/>
                <a:ea typeface="Century Gothic"/>
                <a:cs typeface="Century Gothic"/>
                <a:sym typeface="Century Gothic"/>
              </a:rPr>
              <a:t>”</a:t>
            </a:r>
            <a:endParaRPr/>
          </a:p>
        </p:txBody>
      </p:sp>
      <p:sp>
        <p:nvSpPr>
          <p:cNvPr id="99" name="Google Shape;99;p27"/>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2400"/>
              <a:buNone/>
              <a:defRPr sz="24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1" name="Google Shape;101;p27"/>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2" name="Google Shape;102;p2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真または偽">
  <p:cSld name="真または偽">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2800"/>
              <a:buNone/>
              <a:defRPr sz="28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8" name="Google Shape;108;p28"/>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9" name="Google Shape;109;p2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112"/>
        <p:cNvGrpSpPr/>
        <p:nvPr/>
      </p:nvGrpSpPr>
      <p:grpSpPr>
        <a:xfrm>
          <a:off x="0" y="0"/>
          <a:ext cx="0" cy="0"/>
          <a:chOff x="0" y="0"/>
          <a:chExt cx="0" cy="0"/>
        </a:xfrm>
      </p:grpSpPr>
      <p:sp>
        <p:nvSpPr>
          <p:cNvPr id="113" name="Google Shape;113;p2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9"/>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5" name="Google Shape;115;p2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縦書きタイトルと&#10;縦書きテキスト" type="vertTitleAndTx">
  <p:cSld name="VERTICAL_TITLE_AND_VERTICAL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0"/>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1" name="Google Shape;121;p3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0" name="Google Shape;20;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26" name="Google Shape;26;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2" name="Google Shape;32;p17"/>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3" name="Google Shape;33;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39" name="Google Shape;39;p18"/>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0" name="Google Shape;40;p18"/>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1" name="Google Shape;41;p18"/>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normAutofit/>
          </a:bodyPr>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57" name="Google Shape;57;p21"/>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58" name="Google Shape;58;p2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64" name="Google Shape;64;p22"/>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5" name="Google Shape;65;p22"/>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Bodoni"/>
              <a:buNone/>
            </a:pPr>
            <a:r>
              <a:rPr lang="ja-JP" dirty="0">
                <a:latin typeface="Bodoni"/>
                <a:ea typeface="Bodoni"/>
                <a:cs typeface="Bodoni"/>
                <a:sym typeface="Bodoni"/>
              </a:rPr>
              <a:t>VR技術を用いた剛柔流空手の型学習システムの開発</a:t>
            </a:r>
            <a:endParaRPr dirty="0">
              <a:latin typeface="Bodoni"/>
              <a:ea typeface="Bodoni"/>
              <a:cs typeface="Bodoni"/>
              <a:sym typeface="Bodoni"/>
            </a:endParaRPr>
          </a:p>
        </p:txBody>
      </p:sp>
      <p:sp>
        <p:nvSpPr>
          <p:cNvPr id="129" name="Google Shape;129;p1"/>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200"/>
              <a:buNone/>
            </a:pPr>
            <a:endParaRPr sz="3200" dirty="0"/>
          </a:p>
          <a:p>
            <a:pPr marL="0" lvl="0" indent="0" algn="ctr" rtl="0">
              <a:spcBef>
                <a:spcPts val="1320"/>
              </a:spcBef>
              <a:spcAft>
                <a:spcPts val="0"/>
              </a:spcAft>
              <a:buSzPts val="3600"/>
              <a:buNone/>
            </a:pPr>
            <a:r>
              <a:rPr lang="ja-JP" sz="3600" dirty="0"/>
              <a:t>柳生 彬登</a:t>
            </a:r>
            <a:endParaRPr lang="en-US" altLang="ja-JP" sz="3600" dirty="0">
              <a:solidFill>
                <a:srgbClr val="FFC000"/>
              </a:solidFill>
            </a:endParaRPr>
          </a:p>
          <a:p>
            <a:pPr marL="0" lvl="0" indent="0" algn="ctr" rtl="0">
              <a:spcBef>
                <a:spcPts val="1320"/>
              </a:spcBef>
              <a:spcAft>
                <a:spcPts val="0"/>
              </a:spcAft>
              <a:buSzPts val="3600"/>
              <a:buNone/>
            </a:pPr>
            <a:r>
              <a:rPr lang="ja-JP" altLang="en-US" dirty="0">
                <a:solidFill>
                  <a:schemeClr val="bg1"/>
                </a:solidFill>
              </a:rPr>
              <a:t>製作期間：</a:t>
            </a:r>
            <a:r>
              <a:rPr lang="en-US" altLang="ja-JP" dirty="0">
                <a:solidFill>
                  <a:schemeClr val="bg1"/>
                </a:solidFill>
              </a:rPr>
              <a:t>2020</a:t>
            </a:r>
            <a:r>
              <a:rPr lang="ja-JP" altLang="en-US" dirty="0">
                <a:solidFill>
                  <a:schemeClr val="bg1"/>
                </a:solidFill>
              </a:rPr>
              <a:t>年</a:t>
            </a:r>
            <a:r>
              <a:rPr lang="en-US" altLang="ja-JP" dirty="0">
                <a:solidFill>
                  <a:schemeClr val="bg1"/>
                </a:solidFill>
              </a:rPr>
              <a:t>4</a:t>
            </a:r>
            <a:r>
              <a:rPr lang="ja-JP" altLang="en-US" dirty="0">
                <a:solidFill>
                  <a:schemeClr val="bg1"/>
                </a:solidFill>
              </a:rPr>
              <a:t>月</a:t>
            </a:r>
            <a:r>
              <a:rPr lang="en-US" altLang="ja-JP" dirty="0">
                <a:solidFill>
                  <a:schemeClr val="bg1"/>
                </a:solidFill>
              </a:rPr>
              <a:t>7</a:t>
            </a:r>
            <a:r>
              <a:rPr lang="ja-JP" altLang="en-US" dirty="0">
                <a:solidFill>
                  <a:schemeClr val="bg1"/>
                </a:solidFill>
              </a:rPr>
              <a:t>日～</a:t>
            </a:r>
            <a:r>
              <a:rPr lang="en-US" altLang="ja-JP" dirty="0">
                <a:solidFill>
                  <a:schemeClr val="bg1"/>
                </a:solidFill>
              </a:rPr>
              <a:t>2021</a:t>
            </a:r>
            <a:r>
              <a:rPr lang="ja-JP" altLang="en-US" dirty="0">
                <a:solidFill>
                  <a:schemeClr val="bg1"/>
                </a:solidFill>
              </a:rPr>
              <a:t>年</a:t>
            </a:r>
            <a:r>
              <a:rPr lang="en-US" altLang="ja-JP" dirty="0">
                <a:solidFill>
                  <a:schemeClr val="bg1"/>
                </a:solidFill>
              </a:rPr>
              <a:t>1</a:t>
            </a:r>
            <a:r>
              <a:rPr lang="ja-JP" altLang="en-US" dirty="0">
                <a:solidFill>
                  <a:schemeClr val="bg1"/>
                </a:solidFill>
              </a:rPr>
              <a:t>月</a:t>
            </a:r>
            <a:r>
              <a:rPr lang="en-US" altLang="ja-JP" dirty="0">
                <a:solidFill>
                  <a:schemeClr val="bg1"/>
                </a:solidFill>
              </a:rPr>
              <a:t>5</a:t>
            </a:r>
            <a:r>
              <a:rPr lang="ja-JP" altLang="en-US" dirty="0">
                <a:solidFill>
                  <a:schemeClr val="bg1"/>
                </a:solidFill>
              </a:rPr>
              <a:t>日</a:t>
            </a:r>
            <a:endParaRPr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ba88fd6588_1_17"/>
          <p:cNvSpPr txBox="1">
            <a:spLocks noGrp="1"/>
          </p:cNvSpPr>
          <p:nvPr>
            <p:ph type="title"/>
          </p:nvPr>
        </p:nvSpPr>
        <p:spPr>
          <a:xfrm>
            <a:off x="416425" y="168575"/>
            <a:ext cx="11219100" cy="81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89" name="Google Shape;189;gba88fd6588_1_17"/>
          <p:cNvSpPr txBox="1"/>
          <p:nvPr/>
        </p:nvSpPr>
        <p:spPr>
          <a:xfrm>
            <a:off x="5894050" y="3243250"/>
            <a:ext cx="42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190" name="Google Shape;190;gba88fd6588_1_17"/>
          <p:cNvPicPr preferRelativeResize="0"/>
          <p:nvPr/>
        </p:nvPicPr>
        <p:blipFill>
          <a:blip r:embed="rId3">
            <a:alphaModFix/>
          </a:blip>
          <a:stretch>
            <a:fillRect/>
          </a:stretch>
        </p:blipFill>
        <p:spPr>
          <a:xfrm>
            <a:off x="4541800" y="981575"/>
            <a:ext cx="7543800" cy="1695450"/>
          </a:xfrm>
          <a:prstGeom prst="rect">
            <a:avLst/>
          </a:prstGeom>
          <a:noFill/>
          <a:ln>
            <a:noFill/>
          </a:ln>
        </p:spPr>
      </p:pic>
      <p:pic>
        <p:nvPicPr>
          <p:cNvPr id="191" name="Google Shape;191;gba88fd6588_1_17"/>
          <p:cNvPicPr preferRelativeResize="0"/>
          <p:nvPr/>
        </p:nvPicPr>
        <p:blipFill>
          <a:blip r:embed="rId4">
            <a:alphaModFix/>
          </a:blip>
          <a:stretch>
            <a:fillRect/>
          </a:stretch>
        </p:blipFill>
        <p:spPr>
          <a:xfrm>
            <a:off x="6199725" y="2924375"/>
            <a:ext cx="5589250" cy="3775755"/>
          </a:xfrm>
          <a:prstGeom prst="rect">
            <a:avLst/>
          </a:prstGeom>
          <a:noFill/>
          <a:ln>
            <a:noFill/>
          </a:ln>
        </p:spPr>
      </p:pic>
      <p:sp>
        <p:nvSpPr>
          <p:cNvPr id="192" name="Google Shape;192;gba88fd6588_1_17"/>
          <p:cNvSpPr txBox="1"/>
          <p:nvPr/>
        </p:nvSpPr>
        <p:spPr>
          <a:xfrm>
            <a:off x="416425" y="1738725"/>
            <a:ext cx="4038900" cy="47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200">
                <a:solidFill>
                  <a:schemeClr val="lt1"/>
                </a:solidFill>
              </a:rPr>
              <a:t>作成したAnimator Controllerを手本のアバターの、上画像の赤枠に入れた後、アニメーションクリップを下画像の青枠のように設定して、実行ツールで実行する。</a:t>
            </a:r>
            <a:endParaRPr sz="2200">
              <a:solidFill>
                <a:schemeClr val="lt1"/>
              </a:solidFill>
            </a:endParaRPr>
          </a:p>
          <a:p>
            <a:pPr marL="0" lvl="0" indent="0" algn="l" rtl="0">
              <a:spcBef>
                <a:spcPts val="0"/>
              </a:spcBef>
              <a:spcAft>
                <a:spcPts val="0"/>
              </a:spcAft>
              <a:buNone/>
            </a:pPr>
            <a:endParaRPr sz="2200">
              <a:solidFill>
                <a:schemeClr val="lt1"/>
              </a:solidFill>
            </a:endParaRPr>
          </a:p>
          <a:p>
            <a:pPr marL="0" lvl="0" indent="0" algn="l" rtl="0">
              <a:spcBef>
                <a:spcPts val="0"/>
              </a:spcBef>
              <a:spcAft>
                <a:spcPts val="0"/>
              </a:spcAft>
              <a:buNone/>
            </a:pPr>
            <a:r>
              <a:rPr lang="ja-JP" sz="2200">
                <a:solidFill>
                  <a:schemeClr val="lt1"/>
                </a:solidFill>
              </a:rPr>
              <a:t>手本のアバターがアニメーションクリップのモーションの動作をするので、問題がなければ実装に移る。</a:t>
            </a:r>
            <a:endParaRPr sz="2200">
              <a:solidFill>
                <a:schemeClr val="lt1"/>
              </a:solidFill>
            </a:endParaRPr>
          </a:p>
          <a:p>
            <a:pPr marL="0" lvl="0" indent="0" algn="l" rtl="0">
              <a:spcBef>
                <a:spcPts val="0"/>
              </a:spcBef>
              <a:spcAft>
                <a:spcPts val="0"/>
              </a:spcAft>
              <a:buNone/>
            </a:pPr>
            <a:endParaRPr sz="2200">
              <a:solidFill>
                <a:schemeClr val="lt1"/>
              </a:solidFill>
            </a:endParaRPr>
          </a:p>
          <a:p>
            <a:pPr marL="0" lvl="0" indent="0" algn="l" rtl="0">
              <a:spcBef>
                <a:spcPts val="0"/>
              </a:spcBef>
              <a:spcAft>
                <a:spcPts val="0"/>
              </a:spcAft>
              <a:buClr>
                <a:schemeClr val="dk1"/>
              </a:buClr>
              <a:buSzPts val="1100"/>
              <a:buFont typeface="Arial"/>
              <a:buNone/>
            </a:pPr>
            <a:r>
              <a:rPr lang="ja-JP" sz="2200">
                <a:solidFill>
                  <a:schemeClr val="lt1"/>
                </a:solidFill>
              </a:rPr>
              <a:t>これで型を３つ分録画する。</a:t>
            </a:r>
            <a:endParaRPr sz="2200">
              <a:solidFill>
                <a:schemeClr val="lt1"/>
              </a:solidFill>
            </a:endParaRPr>
          </a:p>
        </p:txBody>
      </p:sp>
      <p:sp>
        <p:nvSpPr>
          <p:cNvPr id="193" name="Google Shape;193;gba88fd6588_1_17"/>
          <p:cNvSpPr/>
          <p:nvPr/>
        </p:nvSpPr>
        <p:spPr>
          <a:xfrm>
            <a:off x="4615950" y="1351625"/>
            <a:ext cx="7405800" cy="20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ba88fd6588_1_17"/>
          <p:cNvSpPr/>
          <p:nvPr/>
        </p:nvSpPr>
        <p:spPr>
          <a:xfrm>
            <a:off x="6358225" y="4209675"/>
            <a:ext cx="5430600" cy="24903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1143000" y="174500"/>
            <a:ext cx="9906000" cy="102398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cap="none" dirty="0">
                <a:solidFill>
                  <a:srgbClr val="FFC000"/>
                </a:solidFill>
              </a:rPr>
              <a:t>システム全体の流れ</a:t>
            </a:r>
            <a:endParaRPr dirty="0">
              <a:solidFill>
                <a:srgbClr val="FFC000"/>
              </a:solidFill>
            </a:endParaRPr>
          </a:p>
        </p:txBody>
      </p:sp>
      <p:sp>
        <p:nvSpPr>
          <p:cNvPr id="200" name="Google Shape;200;p7"/>
          <p:cNvSpPr txBox="1">
            <a:spLocks noGrp="1"/>
          </p:cNvSpPr>
          <p:nvPr>
            <p:ph type="body" idx="1"/>
          </p:nvPr>
        </p:nvSpPr>
        <p:spPr>
          <a:xfrm>
            <a:off x="152400" y="1198485"/>
            <a:ext cx="5594025" cy="5315865"/>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None/>
            </a:pPr>
            <a:r>
              <a:rPr lang="ja-JP" sz="2800" cap="none" dirty="0">
                <a:latin typeface="Arial"/>
                <a:ea typeface="Arial"/>
                <a:cs typeface="Arial"/>
                <a:sym typeface="Arial"/>
              </a:rPr>
              <a:t>システムを起動すると右画像の空間が広がる。対応する数字キー</a:t>
            </a:r>
            <a:r>
              <a:rPr lang="en-US" altLang="ja-JP" sz="2800" cap="none" dirty="0">
                <a:latin typeface="Arial"/>
                <a:ea typeface="Arial"/>
                <a:cs typeface="Arial"/>
                <a:sym typeface="Arial"/>
              </a:rPr>
              <a:t>or</a:t>
            </a:r>
            <a:r>
              <a:rPr lang="ja-JP" altLang="en-US" sz="2800" cap="none" dirty="0">
                <a:latin typeface="Arial"/>
                <a:ea typeface="Arial"/>
                <a:cs typeface="Arial"/>
                <a:sym typeface="Arial"/>
              </a:rPr>
              <a:t>マウス</a:t>
            </a:r>
            <a:r>
              <a:rPr lang="ja-JP" sz="2800" cap="none" dirty="0">
                <a:latin typeface="Arial"/>
                <a:ea typeface="Arial"/>
                <a:cs typeface="Arial"/>
                <a:sym typeface="Arial"/>
              </a:rPr>
              <a:t>で型を選択することで練習用の空間にシーン切り替えが行われる。</a:t>
            </a:r>
            <a:endParaRPr lang="en-US" altLang="ja-JP" sz="2800" cap="none" dirty="0">
              <a:latin typeface="Arial"/>
              <a:ea typeface="Arial"/>
              <a:cs typeface="Arial"/>
              <a:sym typeface="Arial"/>
            </a:endParaRPr>
          </a:p>
          <a:p>
            <a:pPr marL="0" lvl="0" indent="0" algn="l" rtl="0">
              <a:lnSpc>
                <a:spcPct val="150000"/>
              </a:lnSpc>
              <a:spcBef>
                <a:spcPts val="0"/>
              </a:spcBef>
              <a:spcAft>
                <a:spcPts val="0"/>
              </a:spcAft>
              <a:buNone/>
            </a:pPr>
            <a:endParaRPr sz="1300" cap="none" dirty="0">
              <a:latin typeface="Arial"/>
              <a:ea typeface="Arial"/>
              <a:cs typeface="Arial"/>
              <a:sym typeface="Arial"/>
            </a:endParaRPr>
          </a:p>
          <a:p>
            <a:pPr marL="0" lvl="0" indent="0" algn="l" rtl="0">
              <a:lnSpc>
                <a:spcPct val="150000"/>
              </a:lnSpc>
              <a:spcBef>
                <a:spcPts val="0"/>
              </a:spcBef>
              <a:spcAft>
                <a:spcPts val="0"/>
              </a:spcAft>
              <a:buNone/>
            </a:pPr>
            <a:r>
              <a:rPr lang="ja-JP" sz="2800" cap="none" dirty="0">
                <a:latin typeface="Arial"/>
                <a:ea typeface="Arial"/>
                <a:cs typeface="Arial"/>
                <a:sym typeface="Arial"/>
              </a:rPr>
              <a:t>4キー</a:t>
            </a:r>
            <a:r>
              <a:rPr lang="en-US" altLang="ja-JP" sz="2800" cap="none" dirty="0">
                <a:latin typeface="Arial"/>
                <a:ea typeface="Arial"/>
                <a:cs typeface="Arial"/>
                <a:sym typeface="Arial"/>
              </a:rPr>
              <a:t>or</a:t>
            </a:r>
            <a:r>
              <a:rPr lang="ja-JP" altLang="en-US" sz="2800" cap="none" dirty="0">
                <a:latin typeface="Arial"/>
                <a:ea typeface="Arial"/>
                <a:cs typeface="Arial"/>
                <a:sym typeface="Arial"/>
              </a:rPr>
              <a:t>マウス</a:t>
            </a:r>
            <a:r>
              <a:rPr lang="ja-JP" sz="2800" cap="none" dirty="0">
                <a:latin typeface="Arial"/>
                <a:ea typeface="Arial"/>
                <a:cs typeface="Arial"/>
                <a:sym typeface="Arial"/>
              </a:rPr>
              <a:t>で鏡ありorなしを選択できる。</a:t>
            </a:r>
            <a:endParaRPr sz="2800" cap="none" dirty="0">
              <a:latin typeface="Arial"/>
              <a:ea typeface="Arial"/>
              <a:cs typeface="Arial"/>
              <a:sym typeface="Arial"/>
            </a:endParaRPr>
          </a:p>
        </p:txBody>
      </p:sp>
      <p:pic>
        <p:nvPicPr>
          <p:cNvPr id="201" name="Google Shape;201;p7"/>
          <p:cNvPicPr preferRelativeResize="0"/>
          <p:nvPr/>
        </p:nvPicPr>
        <p:blipFill>
          <a:blip r:embed="rId3">
            <a:alphaModFix/>
          </a:blip>
          <a:stretch>
            <a:fillRect/>
          </a:stretch>
        </p:blipFill>
        <p:spPr>
          <a:xfrm>
            <a:off x="5806133" y="1330387"/>
            <a:ext cx="6233467" cy="467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6381" y="139175"/>
            <a:ext cx="4835100" cy="922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システム全体の流れ</a:t>
            </a:r>
            <a:endParaRPr sz="2400" dirty="0">
              <a:solidFill>
                <a:srgbClr val="FFC000"/>
              </a:solidFill>
            </a:endParaRPr>
          </a:p>
        </p:txBody>
      </p:sp>
      <p:sp>
        <p:nvSpPr>
          <p:cNvPr id="207" name="Google Shape;207;p8"/>
          <p:cNvSpPr txBox="1">
            <a:spLocks noGrp="1"/>
          </p:cNvSpPr>
          <p:nvPr>
            <p:ph type="body" idx="1"/>
          </p:nvPr>
        </p:nvSpPr>
        <p:spPr>
          <a:xfrm>
            <a:off x="0" y="1233875"/>
            <a:ext cx="6455100" cy="56241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000"/>
              <a:buNone/>
            </a:pPr>
            <a:r>
              <a:rPr lang="ja-JP" sz="2400" dirty="0">
                <a:latin typeface="Arial"/>
                <a:ea typeface="Arial"/>
                <a:cs typeface="Arial"/>
                <a:sym typeface="Arial"/>
              </a:rPr>
              <a:t>練習用の空間にシーンが切り替わると右画像のようになる。</a:t>
            </a:r>
            <a:endParaRPr sz="2400" dirty="0">
              <a:latin typeface="Arial"/>
              <a:ea typeface="Arial"/>
              <a:cs typeface="Arial"/>
              <a:sym typeface="Arial"/>
            </a:endParaRPr>
          </a:p>
          <a:p>
            <a:pPr marL="0" lvl="0" indent="0" algn="l" rtl="0">
              <a:spcBef>
                <a:spcPts val="0"/>
              </a:spcBef>
              <a:spcAft>
                <a:spcPts val="0"/>
              </a:spcAft>
              <a:buSzPts val="2000"/>
              <a:buNone/>
            </a:pPr>
            <a:r>
              <a:rPr lang="en-US" altLang="ja-JP" sz="2400" dirty="0">
                <a:solidFill>
                  <a:srgbClr val="00B050"/>
                </a:solidFill>
                <a:latin typeface="Arial"/>
                <a:ea typeface="Arial"/>
                <a:cs typeface="Arial"/>
                <a:sym typeface="Arial"/>
              </a:rPr>
              <a:t>(</a:t>
            </a:r>
            <a:r>
              <a:rPr lang="ja-JP" sz="2400" dirty="0">
                <a:solidFill>
                  <a:srgbClr val="00B050"/>
                </a:solidFill>
                <a:latin typeface="Arial"/>
                <a:ea typeface="Arial"/>
                <a:cs typeface="Arial"/>
                <a:sym typeface="Arial"/>
              </a:rPr>
              <a:t>上の画像が鏡あり、下の画像が鏡なしでの練習である</a:t>
            </a:r>
            <a:r>
              <a:rPr lang="en-US" altLang="ja-JP" sz="2400" dirty="0">
                <a:solidFill>
                  <a:srgbClr val="00B050"/>
                </a:solidFill>
                <a:latin typeface="Arial"/>
                <a:ea typeface="Arial"/>
                <a:cs typeface="Arial"/>
                <a:sym typeface="Arial"/>
              </a:rPr>
              <a:t>)</a:t>
            </a:r>
            <a:endParaRPr sz="2400" dirty="0">
              <a:solidFill>
                <a:srgbClr val="00B050"/>
              </a:solidFill>
              <a:latin typeface="Arial"/>
              <a:ea typeface="Arial"/>
              <a:cs typeface="Arial"/>
              <a:sym typeface="Arial"/>
            </a:endParaRPr>
          </a:p>
          <a:p>
            <a:pPr marL="0" lvl="0" indent="0" algn="l" rtl="0">
              <a:spcBef>
                <a:spcPts val="0"/>
              </a:spcBef>
              <a:spcAft>
                <a:spcPts val="0"/>
              </a:spcAft>
              <a:buSzPts val="2000"/>
              <a:buNone/>
            </a:pPr>
            <a:r>
              <a:rPr lang="ja-JP" sz="2400" dirty="0">
                <a:solidFill>
                  <a:srgbClr val="00B0F0"/>
                </a:solidFill>
                <a:latin typeface="Arial"/>
                <a:ea typeface="Arial"/>
                <a:cs typeface="Arial"/>
                <a:sym typeface="Arial"/>
              </a:rPr>
              <a:t>Sキー</a:t>
            </a:r>
            <a:r>
              <a:rPr lang="ja-JP" sz="2400" dirty="0">
                <a:solidFill>
                  <a:srgbClr val="FFC000"/>
                </a:solidFill>
                <a:latin typeface="Arial"/>
                <a:ea typeface="Arial"/>
                <a:cs typeface="Arial"/>
                <a:sym typeface="Arial"/>
              </a:rPr>
              <a:t>で手本のアニメーションを開始</a:t>
            </a:r>
            <a:r>
              <a:rPr lang="ja-JP" sz="2400" dirty="0">
                <a:latin typeface="Arial"/>
                <a:ea typeface="Arial"/>
                <a:cs typeface="Arial"/>
                <a:sym typeface="Arial"/>
              </a:rPr>
              <a:t>、</a:t>
            </a:r>
            <a:r>
              <a:rPr lang="ja-JP" sz="2400" dirty="0">
                <a:solidFill>
                  <a:srgbClr val="00B0F0"/>
                </a:solidFill>
                <a:latin typeface="Arial"/>
                <a:ea typeface="Arial"/>
                <a:cs typeface="Arial"/>
                <a:sym typeface="Arial"/>
              </a:rPr>
              <a:t>Tキー</a:t>
            </a:r>
            <a:r>
              <a:rPr lang="ja-JP" sz="2400" dirty="0">
                <a:solidFill>
                  <a:srgbClr val="FFC000"/>
                </a:solidFill>
                <a:latin typeface="Arial"/>
                <a:ea typeface="Arial"/>
                <a:cs typeface="Arial"/>
                <a:sym typeface="Arial"/>
              </a:rPr>
              <a:t>で起動時の空間に戻る</a:t>
            </a:r>
            <a:r>
              <a:rPr lang="ja-JP" sz="2400" dirty="0">
                <a:latin typeface="Arial"/>
                <a:ea typeface="Arial"/>
                <a:cs typeface="Arial"/>
                <a:sym typeface="Arial"/>
              </a:rPr>
              <a:t>。</a:t>
            </a:r>
            <a:endParaRPr sz="2400" dirty="0">
              <a:latin typeface="Arial"/>
              <a:ea typeface="Arial"/>
              <a:cs typeface="Arial"/>
              <a:sym typeface="Arial"/>
            </a:endParaRPr>
          </a:p>
          <a:p>
            <a:pPr marL="0" lvl="0" indent="0" algn="l" rtl="0">
              <a:spcBef>
                <a:spcPts val="0"/>
              </a:spcBef>
              <a:spcAft>
                <a:spcPts val="0"/>
              </a:spcAft>
              <a:buSzPts val="2000"/>
              <a:buNone/>
            </a:pPr>
            <a:endParaRPr sz="2400" dirty="0">
              <a:latin typeface="Arial"/>
              <a:ea typeface="Arial"/>
              <a:cs typeface="Arial"/>
              <a:sym typeface="Arial"/>
            </a:endParaRPr>
          </a:p>
          <a:p>
            <a:pPr marL="0" lvl="0" indent="0" algn="l" rtl="0">
              <a:spcBef>
                <a:spcPts val="0"/>
              </a:spcBef>
              <a:spcAft>
                <a:spcPts val="0"/>
              </a:spcAft>
              <a:buSzPts val="2000"/>
              <a:buNone/>
            </a:pPr>
            <a:r>
              <a:rPr lang="ja-JP" sz="2400" dirty="0">
                <a:solidFill>
                  <a:srgbClr val="FFC000"/>
                </a:solidFill>
                <a:latin typeface="Arial"/>
                <a:ea typeface="Arial"/>
                <a:cs typeface="Arial"/>
                <a:sym typeface="Arial"/>
              </a:rPr>
              <a:t>鏡ありの場合、学習者の右側に手本が配置され、正面に鏡</a:t>
            </a:r>
            <a:r>
              <a:rPr lang="ja-JP" sz="2400" dirty="0">
                <a:latin typeface="Arial"/>
                <a:ea typeface="Arial"/>
                <a:cs typeface="Arial"/>
                <a:sym typeface="Arial"/>
              </a:rPr>
              <a:t>がおかれる。</a:t>
            </a:r>
            <a:endParaRPr sz="2400" dirty="0">
              <a:latin typeface="Arial"/>
              <a:ea typeface="Arial"/>
              <a:cs typeface="Arial"/>
              <a:sym typeface="Arial"/>
            </a:endParaRPr>
          </a:p>
          <a:p>
            <a:pPr marL="0" lvl="0" indent="0" algn="l" rtl="0">
              <a:spcBef>
                <a:spcPts val="0"/>
              </a:spcBef>
              <a:spcAft>
                <a:spcPts val="0"/>
              </a:spcAft>
              <a:buSzPts val="2000"/>
              <a:buNone/>
            </a:pPr>
            <a:r>
              <a:rPr lang="ja-JP" sz="2400" dirty="0">
                <a:solidFill>
                  <a:srgbClr val="FFC000"/>
                </a:solidFill>
                <a:latin typeface="Arial"/>
                <a:ea typeface="Arial"/>
                <a:cs typeface="Arial"/>
                <a:sym typeface="Arial"/>
              </a:rPr>
              <a:t>鏡なしの場合、学習者の正面に手本が配置され、手本のアニメーションは通常と左右逆の動き</a:t>
            </a:r>
            <a:r>
              <a:rPr lang="ja-JP" sz="2400" dirty="0">
                <a:latin typeface="Arial"/>
                <a:ea typeface="Arial"/>
                <a:cs typeface="Arial"/>
                <a:sym typeface="Arial"/>
              </a:rPr>
              <a:t>をする。</a:t>
            </a:r>
            <a:endParaRPr sz="2400" dirty="0">
              <a:latin typeface="Arial"/>
              <a:ea typeface="Arial"/>
              <a:cs typeface="Arial"/>
              <a:sym typeface="Arial"/>
            </a:endParaRPr>
          </a:p>
          <a:p>
            <a:pPr marL="0" lvl="0" indent="0" algn="l" rtl="0">
              <a:spcBef>
                <a:spcPts val="0"/>
              </a:spcBef>
              <a:spcAft>
                <a:spcPts val="0"/>
              </a:spcAft>
              <a:buSzPts val="2000"/>
              <a:buNone/>
            </a:pPr>
            <a:endParaRPr sz="24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ja-JP" sz="2400" dirty="0">
                <a:latin typeface="Arial"/>
                <a:ea typeface="Arial"/>
                <a:cs typeface="Arial"/>
                <a:sym typeface="Arial"/>
              </a:rPr>
              <a:t>ズレ検出時の音・画像は</a:t>
            </a:r>
            <a:r>
              <a:rPr lang="ja-JP" sz="2400" dirty="0">
                <a:solidFill>
                  <a:srgbClr val="FFC000"/>
                </a:solidFill>
                <a:latin typeface="Arial"/>
                <a:ea typeface="Arial"/>
                <a:cs typeface="Arial"/>
                <a:sym typeface="Arial"/>
              </a:rPr>
              <a:t>それぞれ対応する</a:t>
            </a:r>
            <a:r>
              <a:rPr lang="ja-JP" sz="2400" dirty="0">
                <a:solidFill>
                  <a:srgbClr val="00B0F0"/>
                </a:solidFill>
                <a:latin typeface="Arial"/>
                <a:ea typeface="Arial"/>
                <a:cs typeface="Arial"/>
                <a:sym typeface="Arial"/>
              </a:rPr>
              <a:t>数字キー</a:t>
            </a:r>
            <a:r>
              <a:rPr lang="ja-JP" sz="2400" dirty="0">
                <a:solidFill>
                  <a:srgbClr val="FFC000"/>
                </a:solidFill>
                <a:latin typeface="Arial"/>
                <a:ea typeface="Arial"/>
                <a:cs typeface="Arial"/>
                <a:sym typeface="Arial"/>
              </a:rPr>
              <a:t>でオン・オフ</a:t>
            </a:r>
            <a:r>
              <a:rPr lang="ja-JP" sz="2400" dirty="0">
                <a:latin typeface="Arial"/>
                <a:ea typeface="Arial"/>
                <a:cs typeface="Arial"/>
                <a:sym typeface="Arial"/>
              </a:rPr>
              <a:t>できる。</a:t>
            </a:r>
            <a:endParaRPr dirty="0"/>
          </a:p>
          <a:p>
            <a:pPr marL="0" lvl="0" indent="0" algn="l" rtl="0">
              <a:spcBef>
                <a:spcPts val="0"/>
              </a:spcBef>
              <a:spcAft>
                <a:spcPts val="0"/>
              </a:spcAft>
              <a:buSzPts val="2000"/>
              <a:buNone/>
            </a:pPr>
            <a:endParaRPr sz="2400" dirty="0">
              <a:latin typeface="Arial"/>
              <a:ea typeface="Arial"/>
              <a:cs typeface="Arial"/>
              <a:sym typeface="Arial"/>
            </a:endParaRPr>
          </a:p>
        </p:txBody>
      </p:sp>
      <p:pic>
        <p:nvPicPr>
          <p:cNvPr id="208" name="Google Shape;208;p8" descr="人, 男, 水, 再生 が含まれている画像&#10;&#10;自動的に生成された説明"/>
          <p:cNvPicPr preferRelativeResize="0"/>
          <p:nvPr/>
        </p:nvPicPr>
        <p:blipFill rotWithShape="1">
          <a:blip r:embed="rId3">
            <a:alphaModFix/>
          </a:blip>
          <a:srcRect/>
          <a:stretch/>
        </p:blipFill>
        <p:spPr>
          <a:xfrm>
            <a:off x="6455050" y="139181"/>
            <a:ext cx="5672867" cy="3195144"/>
          </a:xfrm>
          <a:prstGeom prst="rect">
            <a:avLst/>
          </a:prstGeom>
          <a:noFill/>
          <a:ln>
            <a:noFill/>
          </a:ln>
        </p:spPr>
      </p:pic>
      <p:sp>
        <p:nvSpPr>
          <p:cNvPr id="209" name="Google Shape;209;p8"/>
          <p:cNvSpPr/>
          <p:nvPr/>
        </p:nvSpPr>
        <p:spPr>
          <a:xfrm>
            <a:off x="10175125" y="168650"/>
            <a:ext cx="1446000" cy="459900"/>
          </a:xfrm>
          <a:prstGeom prst="wedgeRectCallout">
            <a:avLst>
              <a:gd name="adj1" fmla="val 38938"/>
              <a:gd name="adj2" fmla="val 770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手本のアバター</a:t>
            </a:r>
            <a:endParaRPr b="1"/>
          </a:p>
        </p:txBody>
      </p:sp>
      <p:sp>
        <p:nvSpPr>
          <p:cNvPr id="210" name="Google Shape;210;p8"/>
          <p:cNvSpPr/>
          <p:nvPr/>
        </p:nvSpPr>
        <p:spPr>
          <a:xfrm>
            <a:off x="8824000" y="1446225"/>
            <a:ext cx="1971600" cy="402900"/>
          </a:xfrm>
          <a:prstGeom prst="wedgeRectCallout">
            <a:avLst>
              <a:gd name="adj1" fmla="val -4118"/>
              <a:gd name="adj2" fmla="val 7665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ズレ検出時に画像表示</a:t>
            </a:r>
            <a:endParaRPr b="1"/>
          </a:p>
        </p:txBody>
      </p:sp>
      <p:sp>
        <p:nvSpPr>
          <p:cNvPr id="211" name="Google Shape;211;p8"/>
          <p:cNvSpPr/>
          <p:nvPr/>
        </p:nvSpPr>
        <p:spPr>
          <a:xfrm>
            <a:off x="7713825" y="241525"/>
            <a:ext cx="986100" cy="4599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正面の鏡</a:t>
            </a:r>
            <a:endParaRPr b="1"/>
          </a:p>
        </p:txBody>
      </p:sp>
      <p:sp>
        <p:nvSpPr>
          <p:cNvPr id="212" name="Google Shape;212;p8"/>
          <p:cNvSpPr/>
          <p:nvPr/>
        </p:nvSpPr>
        <p:spPr>
          <a:xfrm>
            <a:off x="6833025" y="1711075"/>
            <a:ext cx="1665300" cy="533100"/>
          </a:xfrm>
          <a:prstGeom prst="wedgeRectCallout">
            <a:avLst>
              <a:gd name="adj1" fmla="val 93414"/>
              <a:gd name="adj2" fmla="val 4041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学習者のアバター</a:t>
            </a:r>
            <a:endParaRPr b="1"/>
          </a:p>
        </p:txBody>
      </p:sp>
      <p:pic>
        <p:nvPicPr>
          <p:cNvPr id="213" name="Google Shape;213;p8"/>
          <p:cNvPicPr preferRelativeResize="0"/>
          <p:nvPr/>
        </p:nvPicPr>
        <p:blipFill rotWithShape="1">
          <a:blip r:embed="rId4">
            <a:alphaModFix/>
          </a:blip>
          <a:srcRect l="6466" t="30781" r="8223"/>
          <a:stretch/>
        </p:blipFill>
        <p:spPr>
          <a:xfrm>
            <a:off x="6404025" y="3719350"/>
            <a:ext cx="5535124" cy="2741175"/>
          </a:xfrm>
          <a:prstGeom prst="rect">
            <a:avLst/>
          </a:prstGeom>
          <a:noFill/>
          <a:ln>
            <a:noFill/>
          </a:ln>
        </p:spPr>
      </p:pic>
      <p:sp>
        <p:nvSpPr>
          <p:cNvPr id="214" name="Google Shape;214;p8"/>
          <p:cNvSpPr/>
          <p:nvPr/>
        </p:nvSpPr>
        <p:spPr>
          <a:xfrm>
            <a:off x="6558600" y="5259500"/>
            <a:ext cx="1734000" cy="371100"/>
          </a:xfrm>
          <a:prstGeom prst="wedgeRectCallout">
            <a:avLst>
              <a:gd name="adj1" fmla="val 30260"/>
              <a:gd name="adj2" fmla="val 12458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solidFill>
                  <a:schemeClr val="dk1"/>
                </a:solidFill>
              </a:rPr>
              <a:t>学習者のアバター</a:t>
            </a:r>
            <a:endParaRPr/>
          </a:p>
        </p:txBody>
      </p:sp>
      <p:sp>
        <p:nvSpPr>
          <p:cNvPr id="215" name="Google Shape;215;p8"/>
          <p:cNvSpPr/>
          <p:nvPr/>
        </p:nvSpPr>
        <p:spPr>
          <a:xfrm>
            <a:off x="9710900" y="4358825"/>
            <a:ext cx="1971600" cy="402900"/>
          </a:xfrm>
          <a:prstGeom prst="wedgeRectCallout">
            <a:avLst>
              <a:gd name="adj1" fmla="val -31847"/>
              <a:gd name="adj2" fmla="val 1021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ズレ検出時に画像表示</a:t>
            </a:r>
            <a:endParaRPr b="1"/>
          </a:p>
        </p:txBody>
      </p:sp>
      <p:sp>
        <p:nvSpPr>
          <p:cNvPr id="216" name="Google Shape;216;p8"/>
          <p:cNvSpPr/>
          <p:nvPr/>
        </p:nvSpPr>
        <p:spPr>
          <a:xfrm>
            <a:off x="7760600" y="3483325"/>
            <a:ext cx="1446000" cy="459900"/>
          </a:xfrm>
          <a:prstGeom prst="wedgeRectCallout">
            <a:avLst>
              <a:gd name="adj1" fmla="val 38938"/>
              <a:gd name="adj2" fmla="val 770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手本のアバター</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306381" y="139175"/>
            <a:ext cx="4835100" cy="922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システム全体の流れ</a:t>
            </a:r>
            <a:endParaRPr sz="2400" dirty="0">
              <a:solidFill>
                <a:srgbClr val="FFC000"/>
              </a:solidFill>
            </a:endParaRPr>
          </a:p>
        </p:txBody>
      </p:sp>
      <p:pic>
        <p:nvPicPr>
          <p:cNvPr id="3" name="図 2" descr="コンピューターのスクリーンショット&#10;&#10;中程度の精度で自動的に生成された説明">
            <a:extLst>
              <a:ext uri="{FF2B5EF4-FFF2-40B4-BE49-F238E27FC236}">
                <a16:creationId xmlns:a16="http://schemas.microsoft.com/office/drawing/2014/main" id="{11A2B184-C102-13B2-9B24-28B9C93CD87A}"/>
              </a:ext>
            </a:extLst>
          </p:cNvPr>
          <p:cNvPicPr>
            <a:picLocks noChangeAspect="1"/>
          </p:cNvPicPr>
          <p:nvPr/>
        </p:nvPicPr>
        <p:blipFill>
          <a:blip r:embed="rId3"/>
          <a:stretch>
            <a:fillRect/>
          </a:stretch>
        </p:blipFill>
        <p:spPr>
          <a:xfrm>
            <a:off x="1266400" y="1014575"/>
            <a:ext cx="9659199" cy="5704250"/>
          </a:xfrm>
          <a:prstGeom prst="rect">
            <a:avLst/>
          </a:prstGeom>
        </p:spPr>
      </p:pic>
      <p:sp>
        <p:nvSpPr>
          <p:cNvPr id="15" name="Google Shape;211;p8">
            <a:extLst>
              <a:ext uri="{FF2B5EF4-FFF2-40B4-BE49-F238E27FC236}">
                <a16:creationId xmlns:a16="http://schemas.microsoft.com/office/drawing/2014/main" id="{A16DFB0E-8AED-5EC9-20EA-ECE79B2E9C67}"/>
              </a:ext>
            </a:extLst>
          </p:cNvPr>
          <p:cNvSpPr/>
          <p:nvPr/>
        </p:nvSpPr>
        <p:spPr>
          <a:xfrm>
            <a:off x="5141482" y="4717003"/>
            <a:ext cx="2093820" cy="1231036"/>
          </a:xfrm>
          <a:prstGeom prst="wedgeRectCallout">
            <a:avLst>
              <a:gd name="adj1" fmla="val -30442"/>
              <a:gd name="adj2" fmla="val -11699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①各型の練習シーンで</a:t>
            </a:r>
            <a:r>
              <a:rPr lang="en-US" altLang="ja-JP" b="1" dirty="0"/>
              <a:t>S</a:t>
            </a:r>
            <a:r>
              <a:rPr lang="ja-JP" altLang="en-US" b="1" dirty="0"/>
              <a:t>キーを押すことで遷移</a:t>
            </a:r>
            <a:endParaRPr lang="en-US" altLang="ja-JP" b="1" dirty="0"/>
          </a:p>
          <a:p>
            <a:pPr marL="0" lvl="0" indent="0" algn="ctr" rtl="0">
              <a:spcBef>
                <a:spcPts val="0"/>
              </a:spcBef>
              <a:spcAft>
                <a:spcPts val="0"/>
              </a:spcAft>
              <a:buNone/>
            </a:pPr>
            <a:endParaRPr lang="en-US" b="1" dirty="0"/>
          </a:p>
          <a:p>
            <a:pPr marL="0" lvl="0" indent="0" algn="ctr" rtl="0">
              <a:spcBef>
                <a:spcPts val="0"/>
              </a:spcBef>
              <a:spcAft>
                <a:spcPts val="0"/>
              </a:spcAft>
              <a:buNone/>
            </a:pPr>
            <a:r>
              <a:rPr lang="ja-JP" altLang="en-US" b="1" dirty="0"/>
              <a:t>⑤モーションの再生終了後、再び待機状態。</a:t>
            </a:r>
            <a:endParaRPr b="1" dirty="0"/>
          </a:p>
        </p:txBody>
      </p:sp>
      <p:sp>
        <p:nvSpPr>
          <p:cNvPr id="16" name="Google Shape;211;p8">
            <a:extLst>
              <a:ext uri="{FF2B5EF4-FFF2-40B4-BE49-F238E27FC236}">
                <a16:creationId xmlns:a16="http://schemas.microsoft.com/office/drawing/2014/main" id="{57506338-DAD5-7053-30F5-518BB966A865}"/>
              </a:ext>
            </a:extLst>
          </p:cNvPr>
          <p:cNvSpPr/>
          <p:nvPr/>
        </p:nvSpPr>
        <p:spPr>
          <a:xfrm>
            <a:off x="56327" y="3285076"/>
            <a:ext cx="2553708" cy="3433749"/>
          </a:xfrm>
          <a:prstGeom prst="wedgeRectCallout">
            <a:avLst>
              <a:gd name="adj1" fmla="val 34879"/>
              <a:gd name="adj2" fmla="val -773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各シーンで</a:t>
            </a:r>
            <a:r>
              <a:rPr lang="en-US" altLang="ja-JP" b="1" dirty="0"/>
              <a:t>S</a:t>
            </a:r>
            <a:r>
              <a:rPr lang="ja-JP" altLang="en-US" b="1" dirty="0"/>
              <a:t>キーを押すことでシーン遷移のためのフラグを</a:t>
            </a:r>
            <a:r>
              <a:rPr lang="en-US" altLang="ja-JP" b="1" dirty="0"/>
              <a:t>True</a:t>
            </a:r>
            <a:r>
              <a:rPr lang="ja-JP" altLang="en-US" b="1" dirty="0"/>
              <a:t>にする。</a:t>
            </a:r>
            <a:endParaRPr lang="en-US" altLang="ja-JP" b="1" dirty="0"/>
          </a:p>
          <a:p>
            <a:pPr marL="0" lvl="0" indent="0" algn="ctr" rtl="0">
              <a:spcBef>
                <a:spcPts val="0"/>
              </a:spcBef>
              <a:spcAft>
                <a:spcPts val="0"/>
              </a:spcAft>
              <a:buNone/>
            </a:pPr>
            <a:endParaRPr lang="en-US" altLang="ja-JP" b="1" dirty="0"/>
          </a:p>
          <a:p>
            <a:pPr marL="0" lvl="0" indent="0" algn="ctr" rtl="0">
              <a:spcBef>
                <a:spcPts val="0"/>
              </a:spcBef>
              <a:spcAft>
                <a:spcPts val="0"/>
              </a:spcAft>
              <a:buNone/>
            </a:pPr>
            <a:r>
              <a:rPr lang="ja-JP" altLang="en-US" b="1" dirty="0"/>
              <a:t>また、起動時の選択画面で鏡なしに設定時、「</a:t>
            </a:r>
            <a:r>
              <a:rPr lang="en-US" altLang="ja-JP" b="1" dirty="0"/>
              <a:t>MirrorSwitch</a:t>
            </a:r>
            <a:r>
              <a:rPr lang="ja-JP" altLang="en-US" b="1" dirty="0"/>
              <a:t>」のフラグが</a:t>
            </a:r>
            <a:r>
              <a:rPr lang="en-US" altLang="ja-JP" b="1" dirty="0"/>
              <a:t>True</a:t>
            </a:r>
            <a:r>
              <a:rPr lang="ja-JP" altLang="en-US" b="1" dirty="0"/>
              <a:t>になり、各モーションが左右逆となる。</a:t>
            </a:r>
            <a:endParaRPr lang="en-US" altLang="ja-JP" b="1" dirty="0"/>
          </a:p>
          <a:p>
            <a:pPr marL="0" lvl="0" indent="0" algn="ctr" rtl="0">
              <a:spcBef>
                <a:spcPts val="0"/>
              </a:spcBef>
              <a:spcAft>
                <a:spcPts val="0"/>
              </a:spcAft>
              <a:buNone/>
            </a:pPr>
            <a:endParaRPr lang="en-US" b="1" dirty="0"/>
          </a:p>
          <a:p>
            <a:pPr marL="0" lvl="0" indent="0" algn="ctr" rtl="0">
              <a:spcBef>
                <a:spcPts val="0"/>
              </a:spcBef>
              <a:spcAft>
                <a:spcPts val="0"/>
              </a:spcAft>
              <a:buNone/>
            </a:pPr>
            <a:r>
              <a:rPr lang="en-US" altLang="ja-JP" b="1" dirty="0"/>
              <a:t>T</a:t>
            </a:r>
            <a:r>
              <a:rPr lang="ja-JP" altLang="en-US" b="1" dirty="0"/>
              <a:t>キーを押した時点で「</a:t>
            </a:r>
            <a:r>
              <a:rPr lang="en-US" altLang="ja-JP" b="1" dirty="0"/>
              <a:t>Interrupt</a:t>
            </a:r>
            <a:r>
              <a:rPr lang="ja-JP" altLang="en-US" b="1" dirty="0"/>
              <a:t>」のフラグが</a:t>
            </a:r>
            <a:r>
              <a:rPr lang="en-US" altLang="ja-JP" b="1" dirty="0"/>
              <a:t>True</a:t>
            </a:r>
            <a:r>
              <a:rPr lang="ja-JP" altLang="en-US" b="1" dirty="0"/>
              <a:t>になり、起動時の選択画面に戻る。</a:t>
            </a:r>
            <a:endParaRPr b="1" dirty="0"/>
          </a:p>
        </p:txBody>
      </p:sp>
      <p:sp>
        <p:nvSpPr>
          <p:cNvPr id="17" name="Google Shape;211;p8">
            <a:extLst>
              <a:ext uri="{FF2B5EF4-FFF2-40B4-BE49-F238E27FC236}">
                <a16:creationId xmlns:a16="http://schemas.microsoft.com/office/drawing/2014/main" id="{3E0421BF-2D74-4A1F-A480-190963472D70}"/>
              </a:ext>
            </a:extLst>
          </p:cNvPr>
          <p:cNvSpPr/>
          <p:nvPr/>
        </p:nvSpPr>
        <p:spPr>
          <a:xfrm>
            <a:off x="7023716" y="1590582"/>
            <a:ext cx="2812742" cy="587276"/>
          </a:xfrm>
          <a:prstGeom prst="wedgeRectCallout">
            <a:avLst>
              <a:gd name="adj1" fmla="val -20857"/>
              <a:gd name="adj2" fmla="val 9313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②各フラグに従ってシーン遷移後、</a:t>
            </a:r>
            <a:r>
              <a:rPr lang="en-US" altLang="ja-JP" b="1" dirty="0"/>
              <a:t>5</a:t>
            </a:r>
            <a:r>
              <a:rPr lang="ja-JP" altLang="en-US" b="1" dirty="0"/>
              <a:t>秒待機</a:t>
            </a:r>
            <a:endParaRPr b="1" dirty="0"/>
          </a:p>
        </p:txBody>
      </p:sp>
      <p:sp>
        <p:nvSpPr>
          <p:cNvPr id="18" name="Google Shape;211;p8">
            <a:extLst>
              <a:ext uri="{FF2B5EF4-FFF2-40B4-BE49-F238E27FC236}">
                <a16:creationId xmlns:a16="http://schemas.microsoft.com/office/drawing/2014/main" id="{584BB87A-0E08-E9A5-04C2-6516B2E64A5E}"/>
              </a:ext>
            </a:extLst>
          </p:cNvPr>
          <p:cNvSpPr/>
          <p:nvPr/>
        </p:nvSpPr>
        <p:spPr>
          <a:xfrm>
            <a:off x="2610035" y="1255358"/>
            <a:ext cx="2157275" cy="946304"/>
          </a:xfrm>
          <a:prstGeom prst="wedgeRectCallout">
            <a:avLst>
              <a:gd name="adj1" fmla="val 70978"/>
              <a:gd name="adj2" fmla="val 47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③モーションの動作前半を手本アバターで再生</a:t>
            </a:r>
            <a:endParaRPr b="1" dirty="0"/>
          </a:p>
        </p:txBody>
      </p:sp>
      <p:sp>
        <p:nvSpPr>
          <p:cNvPr id="19" name="Google Shape;211;p8">
            <a:extLst>
              <a:ext uri="{FF2B5EF4-FFF2-40B4-BE49-F238E27FC236}">
                <a16:creationId xmlns:a16="http://schemas.microsoft.com/office/drawing/2014/main" id="{4C1836ED-468F-4519-93C1-147D7DCE84EE}"/>
              </a:ext>
            </a:extLst>
          </p:cNvPr>
          <p:cNvSpPr/>
          <p:nvPr/>
        </p:nvSpPr>
        <p:spPr>
          <a:xfrm>
            <a:off x="2700294" y="2803382"/>
            <a:ext cx="2157274" cy="946304"/>
          </a:xfrm>
          <a:prstGeom prst="wedgeRectCallout">
            <a:avLst>
              <a:gd name="adj1" fmla="val -6800"/>
              <a:gd name="adj2" fmla="val -665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④モーションの動作後半を手本アバターで再生</a:t>
            </a:r>
            <a:endParaRPr b="1" dirty="0"/>
          </a:p>
        </p:txBody>
      </p:sp>
    </p:spTree>
    <p:extLst>
      <p:ext uri="{BB962C8B-B14F-4D97-AF65-F5344CB8AC3E}">
        <p14:creationId xmlns:p14="http://schemas.microsoft.com/office/powerpoint/2010/main" val="270242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3" y="228600"/>
            <a:ext cx="5994099" cy="128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altLang="en-US" sz="4000" dirty="0">
                <a:solidFill>
                  <a:srgbClr val="FFC000"/>
                </a:solidFill>
                <a:latin typeface="Arial"/>
                <a:ea typeface="Arial"/>
                <a:cs typeface="Arial"/>
                <a:sym typeface="Arial"/>
              </a:rPr>
              <a:t>アバターの大きさ変更</a:t>
            </a:r>
            <a:endParaRPr dirty="0">
              <a:solidFill>
                <a:srgbClr val="FFC000"/>
              </a:solidFill>
            </a:endParaRPr>
          </a:p>
        </p:txBody>
      </p:sp>
      <p:sp>
        <p:nvSpPr>
          <p:cNvPr id="222" name="Google Shape;222;gbbd37cb130_1_0"/>
          <p:cNvSpPr txBox="1">
            <a:spLocks noGrp="1"/>
          </p:cNvSpPr>
          <p:nvPr>
            <p:ph type="body" idx="1"/>
          </p:nvPr>
        </p:nvSpPr>
        <p:spPr>
          <a:xfrm>
            <a:off x="84675" y="1513500"/>
            <a:ext cx="6582783" cy="5143500"/>
          </a:xfrm>
          <a:prstGeom prst="rect">
            <a:avLst/>
          </a:prstGeom>
          <a:noFill/>
          <a:ln>
            <a:noFill/>
          </a:ln>
        </p:spPr>
        <p:txBody>
          <a:bodyPr spcFirstLastPara="1" wrap="square" lIns="91425" tIns="45700" rIns="91425" bIns="45700" anchor="ctr" anchorCtr="0">
            <a:normAutofit/>
          </a:bodyPr>
          <a:lstStyle/>
          <a:p>
            <a:pPr marL="285750" lvl="0" indent="-348615" algn="l" rtl="0">
              <a:spcBef>
                <a:spcPts val="0"/>
              </a:spcBef>
              <a:spcAft>
                <a:spcPts val="0"/>
              </a:spcAft>
              <a:buSzPts val="2790"/>
              <a:buChar char="•"/>
            </a:pPr>
            <a:r>
              <a:rPr lang="en-US" altLang="ja-JP" sz="2600" dirty="0">
                <a:latin typeface="Arial"/>
                <a:ea typeface="Arial"/>
                <a:cs typeface="Arial"/>
                <a:sym typeface="Arial"/>
              </a:rPr>
              <a:t>VR</a:t>
            </a:r>
            <a:r>
              <a:rPr lang="ja-JP" altLang="en-US" sz="2600" dirty="0">
                <a:latin typeface="Arial"/>
                <a:ea typeface="Arial"/>
                <a:cs typeface="Arial"/>
                <a:sym typeface="Arial"/>
              </a:rPr>
              <a:t>ゴーグルを被った際、アバターと自分との身体の大きさや腕の長さに差異がある場合を考え、</a:t>
            </a:r>
            <a:r>
              <a:rPr lang="ja-JP" altLang="en-US" sz="2600" dirty="0">
                <a:solidFill>
                  <a:srgbClr val="FFC000"/>
                </a:solidFill>
                <a:latin typeface="Arial"/>
                <a:ea typeface="Arial"/>
                <a:cs typeface="Arial"/>
                <a:sym typeface="Arial"/>
              </a:rPr>
              <a:t>アバターの大きさを</a:t>
            </a:r>
            <a:r>
              <a:rPr lang="ja-JP" altLang="en-US" sz="2600" dirty="0">
                <a:solidFill>
                  <a:srgbClr val="00B0F0"/>
                </a:solidFill>
                <a:latin typeface="Arial"/>
                <a:ea typeface="Arial"/>
                <a:cs typeface="Arial"/>
                <a:sym typeface="Arial"/>
              </a:rPr>
              <a:t>矢印キーで変更できる</a:t>
            </a:r>
            <a:r>
              <a:rPr lang="ja-JP" altLang="en-US" sz="2600" dirty="0">
                <a:latin typeface="Arial"/>
                <a:ea typeface="Arial"/>
                <a:cs typeface="Arial"/>
                <a:sym typeface="Arial"/>
              </a:rPr>
              <a:t>機能を実装した。</a:t>
            </a:r>
            <a:endParaRPr lang="en-US" altLang="ja-JP" sz="2600" dirty="0">
              <a:latin typeface="Arial"/>
              <a:ea typeface="Arial"/>
              <a:cs typeface="Arial"/>
              <a:sym typeface="Arial"/>
            </a:endParaRPr>
          </a:p>
          <a:p>
            <a:pPr marL="285750" lvl="0" indent="-348615" algn="l" rtl="0">
              <a:spcBef>
                <a:spcPts val="0"/>
              </a:spcBef>
              <a:spcAft>
                <a:spcPts val="0"/>
              </a:spcAft>
              <a:buSzPts val="2790"/>
              <a:buChar char="•"/>
            </a:pPr>
            <a:endParaRPr lang="ja-JP" altLang="en-US" sz="2600" dirty="0">
              <a:latin typeface="Arial"/>
              <a:ea typeface="Arial"/>
              <a:cs typeface="Arial"/>
              <a:sym typeface="Arial"/>
            </a:endParaRPr>
          </a:p>
          <a:p>
            <a:pPr marL="285750" lvl="0" indent="-348615" algn="l" rtl="0">
              <a:spcBef>
                <a:spcPts val="0"/>
              </a:spcBef>
              <a:spcAft>
                <a:spcPts val="0"/>
              </a:spcAft>
              <a:buSzPts val="2790"/>
              <a:buChar char="•"/>
            </a:pPr>
            <a:r>
              <a:rPr lang="ja-JP" altLang="en-US" sz="2600" dirty="0">
                <a:latin typeface="Arial"/>
                <a:ea typeface="Arial"/>
                <a:cs typeface="Arial"/>
                <a:sym typeface="Arial"/>
              </a:rPr>
              <a:t>アバターにスクリプト「</a:t>
            </a:r>
            <a:r>
              <a:rPr lang="en-US" altLang="ja-JP" sz="2400" cap="none" dirty="0" err="1">
                <a:solidFill>
                  <a:srgbClr val="FFFF00"/>
                </a:solidFill>
                <a:latin typeface="Arial" panose="020B0604020202020204" pitchFamily="34" charset="0"/>
                <a:cs typeface="Arial" panose="020B0604020202020204" pitchFamily="34" charset="0"/>
                <a:sym typeface="Arial"/>
              </a:rPr>
              <a:t>VroidScaleChanger.cs</a:t>
            </a:r>
            <a:r>
              <a:rPr lang="ja-JP" altLang="en-US" sz="2600" dirty="0">
                <a:latin typeface="Arial"/>
                <a:ea typeface="Arial"/>
                <a:cs typeface="Arial"/>
                <a:sym typeface="Arial"/>
              </a:rPr>
              <a:t>」を適用し、アバター全体の大きさを変える、簡易的な手法で実装した。また、</a:t>
            </a:r>
            <a:r>
              <a:rPr lang="ja-JP" altLang="en-US" sz="2600" dirty="0">
                <a:solidFill>
                  <a:srgbClr val="FFC000"/>
                </a:solidFill>
                <a:latin typeface="Arial"/>
                <a:ea typeface="Arial"/>
                <a:cs typeface="Arial"/>
                <a:sym typeface="Arial"/>
              </a:rPr>
              <a:t>手本との見た目やズレ比較に差異が生じないよう、プレイヤーと手本のアバター両方の大きさを同時に変更する</a:t>
            </a:r>
            <a:r>
              <a:rPr lang="ja-JP" altLang="en-US" sz="2600" dirty="0">
                <a:latin typeface="Arial"/>
                <a:ea typeface="Arial"/>
                <a:cs typeface="Arial"/>
                <a:sym typeface="Arial"/>
              </a:rPr>
              <a:t>ようにしている。</a:t>
            </a:r>
          </a:p>
        </p:txBody>
      </p:sp>
      <p:pic>
        <p:nvPicPr>
          <p:cNvPr id="3" name="図 2" descr="水, 座る, 男, テーブル が含まれている画像&#10;&#10;自動的に生成された説明">
            <a:extLst>
              <a:ext uri="{FF2B5EF4-FFF2-40B4-BE49-F238E27FC236}">
                <a16:creationId xmlns:a16="http://schemas.microsoft.com/office/drawing/2014/main" id="{80B48A31-4968-2CCB-59A9-D79B59E797FD}"/>
              </a:ext>
            </a:extLst>
          </p:cNvPr>
          <p:cNvPicPr>
            <a:picLocks noChangeAspect="1"/>
          </p:cNvPicPr>
          <p:nvPr/>
        </p:nvPicPr>
        <p:blipFill>
          <a:blip r:embed="rId3"/>
          <a:stretch>
            <a:fillRect/>
          </a:stretch>
        </p:blipFill>
        <p:spPr>
          <a:xfrm>
            <a:off x="7550962" y="3471563"/>
            <a:ext cx="4092295" cy="3215375"/>
          </a:xfrm>
          <a:prstGeom prst="rect">
            <a:avLst/>
          </a:prstGeom>
        </p:spPr>
      </p:pic>
      <p:pic>
        <p:nvPicPr>
          <p:cNvPr id="5" name="図 4" descr="グラフィカル ユーザー インターフェイス&#10;&#10;自動的に生成された説明">
            <a:extLst>
              <a:ext uri="{FF2B5EF4-FFF2-40B4-BE49-F238E27FC236}">
                <a16:creationId xmlns:a16="http://schemas.microsoft.com/office/drawing/2014/main" id="{C47B6AEF-5C87-8F45-0D40-33949945E355}"/>
              </a:ext>
            </a:extLst>
          </p:cNvPr>
          <p:cNvPicPr>
            <a:picLocks noChangeAspect="1"/>
          </p:cNvPicPr>
          <p:nvPr/>
        </p:nvPicPr>
        <p:blipFill>
          <a:blip r:embed="rId4"/>
          <a:stretch>
            <a:fillRect/>
          </a:stretch>
        </p:blipFill>
        <p:spPr>
          <a:xfrm>
            <a:off x="7550962" y="127857"/>
            <a:ext cx="4092295" cy="3162574"/>
          </a:xfrm>
          <a:prstGeom prst="rect">
            <a:avLst/>
          </a:prstGeom>
        </p:spPr>
      </p:pic>
      <p:sp>
        <p:nvSpPr>
          <p:cNvPr id="6" name="矢印: 下 5">
            <a:extLst>
              <a:ext uri="{FF2B5EF4-FFF2-40B4-BE49-F238E27FC236}">
                <a16:creationId xmlns:a16="http://schemas.microsoft.com/office/drawing/2014/main" id="{9EE5DBB4-5D9B-91B0-BC3D-451BC9E0173A}"/>
              </a:ext>
            </a:extLst>
          </p:cNvPr>
          <p:cNvSpPr/>
          <p:nvPr/>
        </p:nvSpPr>
        <p:spPr>
          <a:xfrm>
            <a:off x="8514207" y="3144216"/>
            <a:ext cx="2165804" cy="1605337"/>
          </a:xfrm>
          <a:prstGeom prst="downArrow">
            <a:avLst>
              <a:gd name="adj1" fmla="val 50000"/>
              <a:gd name="adj2" fmla="val 50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大きさ</a:t>
            </a:r>
            <a:br>
              <a:rPr kumimoji="1" lang="en-US" altLang="ja-JP" sz="2400" b="1" dirty="0">
                <a:solidFill>
                  <a:schemeClr val="tx1"/>
                </a:solidFill>
              </a:rPr>
            </a:br>
            <a:r>
              <a:rPr kumimoji="1" lang="ja-JP" altLang="en-US" sz="2400" b="1" dirty="0">
                <a:solidFill>
                  <a:schemeClr val="tx1"/>
                </a:solidFill>
              </a:rPr>
              <a:t>変更</a:t>
            </a:r>
          </a:p>
        </p:txBody>
      </p:sp>
    </p:spTree>
    <p:extLst>
      <p:ext uri="{BB962C8B-B14F-4D97-AF65-F5344CB8AC3E}">
        <p14:creationId xmlns:p14="http://schemas.microsoft.com/office/powerpoint/2010/main" val="1634056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4" y="228600"/>
            <a:ext cx="5547256" cy="128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000" dirty="0">
                <a:solidFill>
                  <a:srgbClr val="FFC000"/>
                </a:solidFill>
                <a:latin typeface="Arial"/>
                <a:ea typeface="Arial"/>
                <a:cs typeface="Arial"/>
                <a:sym typeface="Arial"/>
              </a:rPr>
              <a:t>ズレの比較について</a:t>
            </a:r>
            <a:r>
              <a:rPr lang="ja-JP" altLang="en-US" sz="4000" dirty="0">
                <a:solidFill>
                  <a:srgbClr val="FFC000"/>
                </a:solidFill>
                <a:latin typeface="Arial"/>
                <a:ea typeface="Arial"/>
                <a:cs typeface="Arial"/>
                <a:sym typeface="Arial"/>
              </a:rPr>
              <a:t>①</a:t>
            </a:r>
            <a:endParaRPr dirty="0">
              <a:solidFill>
                <a:srgbClr val="FFC000"/>
              </a:solidFill>
            </a:endParaRPr>
          </a:p>
        </p:txBody>
      </p:sp>
      <p:sp>
        <p:nvSpPr>
          <p:cNvPr id="222" name="Google Shape;222;gbbd37cb130_1_0"/>
          <p:cNvSpPr txBox="1">
            <a:spLocks noGrp="1"/>
          </p:cNvSpPr>
          <p:nvPr>
            <p:ph type="body" idx="1"/>
          </p:nvPr>
        </p:nvSpPr>
        <p:spPr>
          <a:xfrm>
            <a:off x="84675" y="1513500"/>
            <a:ext cx="7239000" cy="5143500"/>
          </a:xfrm>
          <a:prstGeom prst="rect">
            <a:avLst/>
          </a:prstGeom>
          <a:noFill/>
          <a:ln>
            <a:noFill/>
          </a:ln>
        </p:spPr>
        <p:txBody>
          <a:bodyPr spcFirstLastPara="1" wrap="square" lIns="91425" tIns="45700" rIns="91425" bIns="45700" anchor="ctr" anchorCtr="0">
            <a:normAutofit lnSpcReduction="10000"/>
          </a:bodyPr>
          <a:lstStyle/>
          <a:p>
            <a:pPr marL="285750" lvl="0" indent="-348615" algn="l" rtl="0">
              <a:spcBef>
                <a:spcPts val="0"/>
              </a:spcBef>
              <a:spcAft>
                <a:spcPts val="0"/>
              </a:spcAft>
              <a:buSzPts val="2790"/>
              <a:buChar char="•"/>
            </a:pPr>
            <a:r>
              <a:rPr lang="ja-JP" sz="2600" dirty="0">
                <a:latin typeface="Arial"/>
                <a:ea typeface="Arial"/>
                <a:cs typeface="Arial"/>
                <a:sym typeface="Arial"/>
              </a:rPr>
              <a:t>ズレの検出は</a:t>
            </a:r>
            <a:r>
              <a:rPr lang="ja-JP" sz="2600" dirty="0">
                <a:solidFill>
                  <a:srgbClr val="FFC000"/>
                </a:solidFill>
                <a:latin typeface="Arial"/>
                <a:ea typeface="Arial"/>
                <a:cs typeface="Arial"/>
                <a:sym typeface="Arial"/>
              </a:rPr>
              <a:t>手本と学習者のアバターそれぞれの手の座標を比較し、設定した値</a:t>
            </a:r>
            <a:r>
              <a:rPr lang="en-US" altLang="ja-JP" sz="2600" dirty="0">
                <a:solidFill>
                  <a:srgbClr val="FFC000"/>
                </a:solidFill>
                <a:latin typeface="Arial"/>
                <a:ea typeface="Arial"/>
                <a:cs typeface="Arial"/>
                <a:sym typeface="Arial"/>
              </a:rPr>
              <a:t>(0.15m)</a:t>
            </a:r>
            <a:r>
              <a:rPr lang="ja-JP" sz="2600" dirty="0">
                <a:solidFill>
                  <a:srgbClr val="FFC000"/>
                </a:solidFill>
                <a:latin typeface="Arial"/>
                <a:ea typeface="Arial"/>
                <a:cs typeface="Arial"/>
                <a:sym typeface="Arial"/>
              </a:rPr>
              <a:t>を超えると音・画像が出る</a:t>
            </a:r>
            <a:r>
              <a:rPr lang="ja-JP" sz="2600" dirty="0">
                <a:latin typeface="Arial"/>
                <a:ea typeface="Arial"/>
                <a:cs typeface="Arial"/>
                <a:sym typeface="Arial"/>
              </a:rPr>
              <a:t>ようになる。</a:t>
            </a:r>
            <a:endParaRPr sz="2600" dirty="0">
              <a:latin typeface="Arial"/>
              <a:ea typeface="Arial"/>
              <a:cs typeface="Arial"/>
              <a:sym typeface="Arial"/>
            </a:endParaRPr>
          </a:p>
          <a:p>
            <a:pPr marL="0" lvl="0" indent="0" algn="l" rtl="0">
              <a:lnSpc>
                <a:spcPct val="50000"/>
              </a:lnSpc>
              <a:spcBef>
                <a:spcPts val="0"/>
              </a:spcBef>
              <a:spcAft>
                <a:spcPts val="0"/>
              </a:spcAft>
              <a:buNone/>
            </a:pPr>
            <a:endParaRPr sz="2600" dirty="0">
              <a:latin typeface="Arial"/>
              <a:ea typeface="Arial"/>
              <a:cs typeface="Arial"/>
              <a:sym typeface="Arial"/>
            </a:endParaRPr>
          </a:p>
          <a:p>
            <a:pPr marL="285750" lvl="0" indent="-348615" algn="l" rtl="0">
              <a:spcBef>
                <a:spcPts val="0"/>
              </a:spcBef>
              <a:spcAft>
                <a:spcPts val="0"/>
              </a:spcAft>
              <a:buSzPts val="2790"/>
              <a:buChar char="•"/>
            </a:pPr>
            <a:r>
              <a:rPr lang="ja-JP" sz="2600" dirty="0">
                <a:latin typeface="Arial"/>
                <a:ea typeface="Arial"/>
                <a:cs typeface="Arial"/>
                <a:sym typeface="Arial"/>
              </a:rPr>
              <a:t>ズレの</a:t>
            </a:r>
            <a:r>
              <a:rPr lang="ja-JP" altLang="en-US" sz="2600" dirty="0">
                <a:latin typeface="Arial"/>
                <a:ea typeface="Arial"/>
                <a:cs typeface="Arial"/>
                <a:sym typeface="Arial"/>
              </a:rPr>
              <a:t>検出</a:t>
            </a:r>
            <a:r>
              <a:rPr lang="ja-JP" sz="2600" dirty="0">
                <a:latin typeface="Arial"/>
                <a:ea typeface="Arial"/>
                <a:cs typeface="Arial"/>
                <a:sym typeface="Arial"/>
              </a:rPr>
              <a:t>は</a:t>
            </a:r>
            <a:r>
              <a:rPr lang="ja-JP" altLang="en-US" sz="2600" dirty="0">
                <a:latin typeface="Arial"/>
                <a:ea typeface="Arial"/>
                <a:cs typeface="Arial"/>
                <a:sym typeface="Arial"/>
              </a:rPr>
              <a:t>音・画像ともに同じ計算処理であり、条件を満たせば音・画像同時にズレ判定が出る。</a:t>
            </a:r>
            <a:r>
              <a:rPr lang="ja-JP" altLang="en-US" sz="2600" dirty="0">
                <a:solidFill>
                  <a:srgbClr val="FFC000"/>
                </a:solidFill>
                <a:latin typeface="Arial"/>
                <a:ea typeface="Arial"/>
                <a:cs typeface="Arial"/>
                <a:sym typeface="Arial"/>
              </a:rPr>
              <a:t>左手・右手でそれぞれ対応しているため、どちらの手がズレているか判別可能</a:t>
            </a:r>
            <a:r>
              <a:rPr lang="ja-JP" altLang="en-US" sz="2600" dirty="0">
                <a:latin typeface="Arial"/>
                <a:ea typeface="Arial"/>
                <a:cs typeface="Arial"/>
                <a:sym typeface="Arial"/>
              </a:rPr>
              <a:t>。</a:t>
            </a:r>
            <a:endParaRPr lang="en-US" altLang="ja-JP" sz="2600" dirty="0">
              <a:latin typeface="Arial"/>
              <a:ea typeface="Arial"/>
              <a:cs typeface="Arial"/>
              <a:sym typeface="Arial"/>
            </a:endParaRPr>
          </a:p>
          <a:p>
            <a:pPr marL="285750" lvl="0" indent="-348615" algn="l" rtl="0">
              <a:spcBef>
                <a:spcPts val="0"/>
              </a:spcBef>
              <a:spcAft>
                <a:spcPts val="0"/>
              </a:spcAft>
              <a:buSzPts val="2790"/>
              <a:buChar char="•"/>
            </a:pPr>
            <a:endParaRPr sz="2600" dirty="0">
              <a:latin typeface="Arial"/>
              <a:ea typeface="Arial"/>
              <a:cs typeface="Arial"/>
              <a:sym typeface="Arial"/>
            </a:endParaRPr>
          </a:p>
          <a:p>
            <a:pPr marL="285750" lvl="0" indent="-348615" algn="l" rtl="0">
              <a:spcBef>
                <a:spcPts val="0"/>
              </a:spcBef>
              <a:spcAft>
                <a:spcPts val="0"/>
              </a:spcAft>
              <a:buSzPts val="2790"/>
              <a:buChar char="•"/>
            </a:pPr>
            <a:r>
              <a:rPr lang="ja-JP" sz="2600" dirty="0">
                <a:solidFill>
                  <a:srgbClr val="FFC000"/>
                </a:solidFill>
                <a:latin typeface="Arial"/>
                <a:ea typeface="Arial"/>
                <a:cs typeface="Arial"/>
                <a:sym typeface="Arial"/>
              </a:rPr>
              <a:t>常に比較は行われている</a:t>
            </a:r>
            <a:r>
              <a:rPr lang="ja-JP" sz="2600" dirty="0">
                <a:latin typeface="Arial"/>
                <a:ea typeface="Arial"/>
                <a:cs typeface="Arial"/>
                <a:sym typeface="Arial"/>
              </a:rPr>
              <a:t>が、</a:t>
            </a:r>
            <a:r>
              <a:rPr lang="ja-JP" sz="2600" dirty="0">
                <a:solidFill>
                  <a:srgbClr val="FF0000"/>
                </a:solidFill>
                <a:latin typeface="Arial"/>
                <a:ea typeface="Arial"/>
                <a:cs typeface="Arial"/>
                <a:sym typeface="Arial"/>
              </a:rPr>
              <a:t>音・画像の</a:t>
            </a:r>
            <a:r>
              <a:rPr lang="ja-JP" altLang="en-US" sz="2600" dirty="0">
                <a:solidFill>
                  <a:srgbClr val="FF0000"/>
                </a:solidFill>
                <a:latin typeface="Arial"/>
                <a:ea typeface="Arial"/>
                <a:cs typeface="Arial"/>
                <a:sym typeface="Arial"/>
              </a:rPr>
              <a:t>表示動作</a:t>
            </a:r>
            <a:r>
              <a:rPr lang="ja-JP" sz="2600" dirty="0">
                <a:solidFill>
                  <a:srgbClr val="FF0000"/>
                </a:solidFill>
                <a:latin typeface="Arial"/>
                <a:ea typeface="Arial"/>
                <a:cs typeface="Arial"/>
                <a:sym typeface="Arial"/>
              </a:rPr>
              <a:t>は練習開始時オフ</a:t>
            </a:r>
            <a:r>
              <a:rPr lang="ja-JP" sz="2600" dirty="0">
                <a:latin typeface="Arial"/>
                <a:ea typeface="Arial"/>
                <a:cs typeface="Arial"/>
                <a:sym typeface="Arial"/>
              </a:rPr>
              <a:t>になっている。また、音と画像の表示は</a:t>
            </a:r>
            <a:r>
              <a:rPr lang="ja-JP" sz="2600" dirty="0">
                <a:solidFill>
                  <a:srgbClr val="FFC000"/>
                </a:solidFill>
                <a:latin typeface="Arial"/>
                <a:ea typeface="Arial"/>
                <a:cs typeface="Arial"/>
                <a:sym typeface="Arial"/>
              </a:rPr>
              <a:t>別のスイッチで制御している</a:t>
            </a:r>
            <a:r>
              <a:rPr lang="ja-JP" sz="2600" dirty="0">
                <a:latin typeface="Arial"/>
                <a:ea typeface="Arial"/>
                <a:cs typeface="Arial"/>
                <a:sym typeface="Arial"/>
              </a:rPr>
              <a:t>ため、片方だけオンにしたりして練習することも出来る。</a:t>
            </a:r>
            <a:endParaRPr sz="2790" dirty="0"/>
          </a:p>
        </p:txBody>
      </p:sp>
      <p:pic>
        <p:nvPicPr>
          <p:cNvPr id="223" name="Google Shape;223;gbbd37cb130_1_0" descr="人, 男, 水, 再生 が含まれている画像&#10;&#10;自動的に生成された説明"/>
          <p:cNvPicPr preferRelativeResize="0"/>
          <p:nvPr/>
        </p:nvPicPr>
        <p:blipFill rotWithShape="1">
          <a:blip r:embed="rId3">
            <a:alphaModFix/>
          </a:blip>
          <a:srcRect/>
          <a:stretch/>
        </p:blipFill>
        <p:spPr>
          <a:xfrm>
            <a:off x="7323674" y="2625975"/>
            <a:ext cx="4846600" cy="2729750"/>
          </a:xfrm>
          <a:prstGeom prst="rect">
            <a:avLst/>
          </a:prstGeom>
          <a:noFill/>
          <a:ln>
            <a:noFill/>
          </a:ln>
        </p:spPr>
      </p:pic>
      <p:sp>
        <p:nvSpPr>
          <p:cNvPr id="224" name="Google Shape;224;gbbd37cb130_1_0"/>
          <p:cNvSpPr/>
          <p:nvPr/>
        </p:nvSpPr>
        <p:spPr>
          <a:xfrm>
            <a:off x="9774400" y="3554500"/>
            <a:ext cx="1971600" cy="402900"/>
          </a:xfrm>
          <a:prstGeom prst="wedgeRectCallout">
            <a:avLst>
              <a:gd name="adj1" fmla="val -31847"/>
              <a:gd name="adj2" fmla="val 1021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b="1"/>
              <a:t>ズレ検出時の画像表示</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bbd37cb130_1_0"/>
          <p:cNvSpPr txBox="1">
            <a:spLocks noGrp="1"/>
          </p:cNvSpPr>
          <p:nvPr>
            <p:ph type="title"/>
          </p:nvPr>
        </p:nvSpPr>
        <p:spPr>
          <a:xfrm>
            <a:off x="548744" y="115410"/>
            <a:ext cx="5547256" cy="1074198"/>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000" dirty="0">
                <a:solidFill>
                  <a:srgbClr val="FFC000"/>
                </a:solidFill>
                <a:latin typeface="Arial"/>
                <a:ea typeface="Arial"/>
                <a:cs typeface="Arial"/>
                <a:sym typeface="Arial"/>
              </a:rPr>
              <a:t>ズレの比較について</a:t>
            </a:r>
            <a:r>
              <a:rPr lang="ja-JP" altLang="en-US" sz="4000" dirty="0">
                <a:solidFill>
                  <a:srgbClr val="FFC000"/>
                </a:solidFill>
                <a:latin typeface="Arial"/>
                <a:ea typeface="Arial"/>
                <a:cs typeface="Arial"/>
                <a:sym typeface="Arial"/>
              </a:rPr>
              <a:t>②</a:t>
            </a:r>
            <a:endParaRPr dirty="0">
              <a:solidFill>
                <a:srgbClr val="FFC000"/>
              </a:solidFill>
            </a:endParaRPr>
          </a:p>
        </p:txBody>
      </p:sp>
      <p:sp>
        <p:nvSpPr>
          <p:cNvPr id="222" name="Google Shape;222;gbbd37cb130_1_0"/>
          <p:cNvSpPr txBox="1">
            <a:spLocks noGrp="1"/>
          </p:cNvSpPr>
          <p:nvPr>
            <p:ph type="body" idx="1"/>
          </p:nvPr>
        </p:nvSpPr>
        <p:spPr>
          <a:xfrm>
            <a:off x="84674" y="1100831"/>
            <a:ext cx="11429663" cy="5641759"/>
          </a:xfrm>
          <a:prstGeom prst="rect">
            <a:avLst/>
          </a:prstGeom>
          <a:noFill/>
          <a:ln>
            <a:noFill/>
          </a:ln>
        </p:spPr>
        <p:txBody>
          <a:bodyPr spcFirstLastPara="1" wrap="square" lIns="91425" tIns="45700" rIns="91425" bIns="45700" anchor="ctr" anchorCtr="0">
            <a:noAutofit/>
          </a:bodyPr>
          <a:lstStyle/>
          <a:p>
            <a:pPr marL="285750" lvl="0" indent="-348615" algn="l" rtl="0">
              <a:spcBef>
                <a:spcPts val="0"/>
              </a:spcBef>
              <a:spcAft>
                <a:spcPts val="0"/>
              </a:spcAft>
              <a:buSzPts val="2790"/>
              <a:buChar char="•"/>
            </a:pPr>
            <a:r>
              <a:rPr lang="ja-JP" altLang="en-US" sz="2800" dirty="0">
                <a:latin typeface="+mn-lt"/>
              </a:rPr>
              <a:t>スクリプト「</a:t>
            </a:r>
            <a:r>
              <a:rPr lang="en-US" altLang="ja-JP" sz="2800" dirty="0" err="1">
                <a:solidFill>
                  <a:srgbClr val="FFFF00"/>
                </a:solidFill>
                <a:latin typeface="Arial" panose="020B0604020202020204" pitchFamily="34" charset="0"/>
                <a:cs typeface="Arial" panose="020B0604020202020204" pitchFamily="34" charset="0"/>
              </a:rPr>
              <a:t>M</a:t>
            </a:r>
            <a:r>
              <a:rPr lang="en-US" altLang="ja-JP" sz="2800" cap="none" dirty="0" err="1">
                <a:solidFill>
                  <a:srgbClr val="FFFF00"/>
                </a:solidFill>
                <a:latin typeface="Arial" panose="020B0604020202020204" pitchFamily="34" charset="0"/>
                <a:cs typeface="Arial" panose="020B0604020202020204" pitchFamily="34" charset="0"/>
                <a:sym typeface="Arial"/>
              </a:rPr>
              <a:t>yVRoidLeftHandTransform.cs</a:t>
            </a:r>
            <a:r>
              <a:rPr lang="ja-JP" altLang="en-US" sz="2800" dirty="0">
                <a:latin typeface="+mn-lt"/>
              </a:rPr>
              <a:t>」を左手、「</a:t>
            </a:r>
            <a:r>
              <a:rPr lang="en-US" altLang="ja-JP" sz="2800" dirty="0">
                <a:solidFill>
                  <a:srgbClr val="FFFF00"/>
                </a:solidFill>
                <a:latin typeface="Arial" panose="020B0604020202020204" pitchFamily="34" charset="0"/>
                <a:cs typeface="Arial" panose="020B0604020202020204" pitchFamily="34" charset="0"/>
              </a:rPr>
              <a:t> </a:t>
            </a:r>
            <a:r>
              <a:rPr lang="en-US" altLang="ja-JP" sz="2800" dirty="0" err="1">
                <a:solidFill>
                  <a:srgbClr val="FFFF00"/>
                </a:solidFill>
                <a:latin typeface="Arial" panose="020B0604020202020204" pitchFamily="34" charset="0"/>
                <a:cs typeface="Arial" panose="020B0604020202020204" pitchFamily="34" charset="0"/>
              </a:rPr>
              <a:t>M</a:t>
            </a:r>
            <a:r>
              <a:rPr lang="en-US" altLang="ja-JP" sz="2800" cap="none" dirty="0" err="1">
                <a:solidFill>
                  <a:srgbClr val="FFFF00"/>
                </a:solidFill>
                <a:latin typeface="Arial" panose="020B0604020202020204" pitchFamily="34" charset="0"/>
                <a:cs typeface="Arial" panose="020B0604020202020204" pitchFamily="34" charset="0"/>
                <a:sym typeface="Arial"/>
              </a:rPr>
              <a:t>yVRoidRightHandTransform.cs</a:t>
            </a:r>
            <a:r>
              <a:rPr lang="en-US" altLang="ja-JP" sz="2800" cap="none" dirty="0">
                <a:solidFill>
                  <a:srgbClr val="FFFF00"/>
                </a:solidFill>
                <a:latin typeface="Arial" panose="020B0604020202020204" pitchFamily="34" charset="0"/>
                <a:cs typeface="Arial" panose="020B0604020202020204" pitchFamily="34" charset="0"/>
                <a:sym typeface="Arial"/>
              </a:rPr>
              <a:t> </a:t>
            </a:r>
            <a:r>
              <a:rPr lang="ja-JP" altLang="en-US" sz="2800" dirty="0">
                <a:latin typeface="+mn-lt"/>
              </a:rPr>
              <a:t>」を右手に適用してズレの比較を実装。</a:t>
            </a:r>
            <a:endParaRPr lang="en-US" altLang="ja-JP" sz="2800" dirty="0">
              <a:latin typeface="+mn-lt"/>
            </a:endParaRPr>
          </a:p>
          <a:p>
            <a:pPr marL="285750" lvl="0" indent="-348615" algn="l" rtl="0">
              <a:spcBef>
                <a:spcPts val="0"/>
              </a:spcBef>
              <a:spcAft>
                <a:spcPts val="0"/>
              </a:spcAft>
              <a:buSzPts val="2790"/>
              <a:buChar char="•"/>
            </a:pPr>
            <a:endParaRPr lang="en-US" altLang="ja-JP" sz="2800" dirty="0">
              <a:latin typeface="+mn-lt"/>
            </a:endParaRPr>
          </a:p>
          <a:p>
            <a:pPr marL="285750" lvl="0" indent="-348615" algn="l" rtl="0">
              <a:spcBef>
                <a:spcPts val="0"/>
              </a:spcBef>
              <a:spcAft>
                <a:spcPts val="0"/>
              </a:spcAft>
              <a:buSzPts val="2790"/>
              <a:buChar char="•"/>
            </a:pPr>
            <a:r>
              <a:rPr lang="ja-JP" altLang="en-US" sz="2800" dirty="0">
                <a:solidFill>
                  <a:srgbClr val="FFC000"/>
                </a:solidFill>
                <a:latin typeface="+mn-lt"/>
              </a:rPr>
              <a:t>音のズレ比較</a:t>
            </a:r>
            <a:r>
              <a:rPr lang="ja-JP" altLang="en-US" sz="2800" dirty="0">
                <a:latin typeface="+mn-lt"/>
              </a:rPr>
              <a:t>スイッチは、</a:t>
            </a:r>
            <a:r>
              <a:rPr lang="ja-JP" altLang="en-US" sz="2800" dirty="0">
                <a:solidFill>
                  <a:srgbClr val="00B0F0"/>
                </a:solidFill>
                <a:latin typeface="+mn-lt"/>
              </a:rPr>
              <a:t>数字の</a:t>
            </a:r>
            <a:r>
              <a:rPr lang="en-US" altLang="ja-JP" sz="2800" dirty="0">
                <a:solidFill>
                  <a:srgbClr val="00B0F0"/>
                </a:solidFill>
                <a:latin typeface="+mn-lt"/>
              </a:rPr>
              <a:t>1</a:t>
            </a:r>
            <a:r>
              <a:rPr lang="ja-JP" altLang="en-US" sz="2800" dirty="0">
                <a:solidFill>
                  <a:srgbClr val="00B0F0"/>
                </a:solidFill>
                <a:latin typeface="+mn-lt"/>
              </a:rPr>
              <a:t>キーでオン</a:t>
            </a:r>
            <a:r>
              <a:rPr lang="ja-JP" altLang="en-US" sz="2800" dirty="0">
                <a:latin typeface="+mn-lt"/>
              </a:rPr>
              <a:t>、</a:t>
            </a:r>
            <a:r>
              <a:rPr lang="en-US" altLang="ja-JP" sz="2800" dirty="0">
                <a:solidFill>
                  <a:srgbClr val="00B0F0"/>
                </a:solidFill>
                <a:latin typeface="+mn-lt"/>
              </a:rPr>
              <a:t>2</a:t>
            </a:r>
            <a:r>
              <a:rPr lang="ja-JP" altLang="en-US" sz="2800" dirty="0">
                <a:solidFill>
                  <a:srgbClr val="00B0F0"/>
                </a:solidFill>
                <a:latin typeface="+mn-lt"/>
              </a:rPr>
              <a:t>キーでオフ</a:t>
            </a:r>
            <a:r>
              <a:rPr lang="ja-JP" altLang="en-US" sz="2800" dirty="0">
                <a:latin typeface="+mn-lt"/>
              </a:rPr>
              <a:t>になる。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solidFill>
                  <a:srgbClr val="FFC000"/>
                </a:solidFill>
                <a:latin typeface="+mn-lt"/>
              </a:rPr>
              <a:t>画像のズレ比較</a:t>
            </a:r>
            <a:r>
              <a:rPr lang="ja-JP" altLang="en-US" sz="2800" dirty="0">
                <a:latin typeface="+mn-lt"/>
              </a:rPr>
              <a:t>スイッチは、</a:t>
            </a:r>
            <a:r>
              <a:rPr lang="ja-JP" altLang="en-US" sz="2800" dirty="0">
                <a:solidFill>
                  <a:srgbClr val="00B0F0"/>
                </a:solidFill>
                <a:latin typeface="+mn-lt"/>
              </a:rPr>
              <a:t>数字の</a:t>
            </a:r>
            <a:r>
              <a:rPr lang="en-US" altLang="ja-JP" sz="2800" dirty="0">
                <a:solidFill>
                  <a:srgbClr val="00B0F0"/>
                </a:solidFill>
                <a:latin typeface="+mn-lt"/>
              </a:rPr>
              <a:t>3</a:t>
            </a:r>
            <a:r>
              <a:rPr lang="ja-JP" altLang="en-US" sz="2800" dirty="0">
                <a:solidFill>
                  <a:srgbClr val="00B0F0"/>
                </a:solidFill>
                <a:latin typeface="+mn-lt"/>
              </a:rPr>
              <a:t>キーでオン</a:t>
            </a:r>
            <a:r>
              <a:rPr lang="ja-JP" altLang="en-US" sz="2800" dirty="0">
                <a:latin typeface="+mn-lt"/>
              </a:rPr>
              <a:t>、</a:t>
            </a:r>
            <a:r>
              <a:rPr lang="en-US" altLang="ja-JP" sz="2800" dirty="0">
                <a:solidFill>
                  <a:srgbClr val="00B0F0"/>
                </a:solidFill>
                <a:latin typeface="+mn-lt"/>
              </a:rPr>
              <a:t>4</a:t>
            </a:r>
            <a:r>
              <a:rPr lang="ja-JP" altLang="en-US" sz="2800" dirty="0">
                <a:solidFill>
                  <a:srgbClr val="00B0F0"/>
                </a:solidFill>
                <a:latin typeface="+mn-lt"/>
              </a:rPr>
              <a:t>キーでオフ</a:t>
            </a:r>
            <a:r>
              <a:rPr lang="ja-JP" altLang="en-US" sz="2800" dirty="0">
                <a:latin typeface="+mn-lt"/>
              </a:rPr>
              <a:t>になる。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latin typeface="+mn-lt"/>
              </a:rPr>
              <a:t>画像は</a:t>
            </a:r>
            <a:r>
              <a:rPr lang="en-US" altLang="ja-JP" sz="2800" dirty="0">
                <a:solidFill>
                  <a:srgbClr val="FFC000"/>
                </a:solidFill>
                <a:latin typeface="+mn-lt"/>
              </a:rPr>
              <a:t>HMD</a:t>
            </a:r>
            <a:r>
              <a:rPr lang="ja-JP" altLang="en-US" sz="2800" dirty="0">
                <a:solidFill>
                  <a:srgbClr val="FFC000"/>
                </a:solidFill>
                <a:latin typeface="+mn-lt"/>
              </a:rPr>
              <a:t>を被った時の視界前方に常に表示される</a:t>
            </a:r>
            <a:r>
              <a:rPr lang="ja-JP" altLang="en-US" sz="2800" dirty="0">
                <a:latin typeface="+mn-lt"/>
              </a:rPr>
              <a:t>ようにしている。</a:t>
            </a:r>
            <a:endParaRPr lang="en-US" altLang="ja-JP" sz="2800" dirty="0">
              <a:latin typeface="+mn-lt"/>
            </a:endParaRPr>
          </a:p>
          <a:p>
            <a:pPr marL="285750" lvl="0" indent="-348615" algn="l" rtl="0">
              <a:spcBef>
                <a:spcPts val="0"/>
              </a:spcBef>
              <a:spcAft>
                <a:spcPts val="0"/>
              </a:spcAft>
              <a:buSzPts val="2790"/>
              <a:buChar char="•"/>
            </a:pPr>
            <a:endParaRPr lang="en-US" sz="2800" dirty="0">
              <a:latin typeface="+mn-lt"/>
            </a:endParaRPr>
          </a:p>
          <a:p>
            <a:pPr marL="285750" lvl="0" indent="-348615" algn="l" rtl="0">
              <a:spcBef>
                <a:spcPts val="0"/>
              </a:spcBef>
              <a:spcAft>
                <a:spcPts val="0"/>
              </a:spcAft>
              <a:buSzPts val="2790"/>
              <a:buChar char="•"/>
            </a:pPr>
            <a:r>
              <a:rPr lang="ja-JP" altLang="en-US" sz="2800" dirty="0">
                <a:latin typeface="+mn-lt"/>
              </a:rPr>
              <a:t>音・画像はズレ検出時、</a:t>
            </a:r>
            <a:r>
              <a:rPr lang="ja-JP" altLang="en-US" sz="2800" dirty="0">
                <a:solidFill>
                  <a:srgbClr val="FFC000"/>
                </a:solidFill>
                <a:latin typeface="+mn-lt"/>
              </a:rPr>
              <a:t>それぞれズレている方の手に対応する側のみが動作する</a:t>
            </a:r>
            <a:r>
              <a:rPr lang="ja-JP" altLang="en-US" sz="2800" dirty="0">
                <a:latin typeface="+mn-lt"/>
              </a:rPr>
              <a:t>ため、</a:t>
            </a:r>
            <a:r>
              <a:rPr lang="ja-JP" altLang="en-US" sz="2800" dirty="0">
                <a:solidFill>
                  <a:srgbClr val="FFC000"/>
                </a:solidFill>
                <a:latin typeface="+mn-lt"/>
              </a:rPr>
              <a:t>どちら側の手がずれているかすぐに判別可能</a:t>
            </a:r>
            <a:r>
              <a:rPr lang="ja-JP" altLang="en-US" sz="2800" dirty="0">
                <a:latin typeface="+mn-lt"/>
              </a:rPr>
              <a:t>。</a:t>
            </a:r>
            <a:endParaRPr sz="2800" dirty="0">
              <a:latin typeface="+mn-lt"/>
            </a:endParaRPr>
          </a:p>
        </p:txBody>
      </p:sp>
    </p:spTree>
    <p:extLst>
      <p:ext uri="{BB962C8B-B14F-4D97-AF65-F5344CB8AC3E}">
        <p14:creationId xmlns:p14="http://schemas.microsoft.com/office/powerpoint/2010/main" val="429067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9"/>
          <p:cNvSpPr txBox="1">
            <a:spLocks noGrp="1"/>
          </p:cNvSpPr>
          <p:nvPr>
            <p:ph type="title"/>
          </p:nvPr>
        </p:nvSpPr>
        <p:spPr>
          <a:xfrm>
            <a:off x="1141413" y="55055"/>
            <a:ext cx="9905998" cy="951186"/>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lt1"/>
              </a:buClr>
              <a:buSzPts val="4800"/>
              <a:buFont typeface="Century Gothic"/>
              <a:buNone/>
            </a:pPr>
            <a:r>
              <a:rPr lang="ja-JP" sz="4000" dirty="0">
                <a:solidFill>
                  <a:srgbClr val="FFC000"/>
                </a:solidFill>
              </a:rPr>
              <a:t>鏡の有無による練習時の違い</a:t>
            </a:r>
            <a:r>
              <a:rPr lang="en-US" altLang="ja-JP" sz="4000" dirty="0">
                <a:solidFill>
                  <a:srgbClr val="FFC000"/>
                </a:solidFill>
              </a:rPr>
              <a:t> </a:t>
            </a:r>
            <a:r>
              <a:rPr lang="en-US" altLang="ja-JP" sz="4000" dirty="0">
                <a:solidFill>
                  <a:srgbClr val="FF0000"/>
                </a:solidFill>
              </a:rPr>
              <a:t>※</a:t>
            </a:r>
            <a:r>
              <a:rPr lang="ja-JP" altLang="en-US" sz="4000" dirty="0">
                <a:solidFill>
                  <a:srgbClr val="FF0000"/>
                </a:solidFill>
              </a:rPr>
              <a:t>音量注意！</a:t>
            </a:r>
            <a:endParaRPr sz="2400" dirty="0">
              <a:solidFill>
                <a:srgbClr val="FF0000"/>
              </a:solidFill>
            </a:endParaRPr>
          </a:p>
        </p:txBody>
      </p:sp>
      <p:pic>
        <p:nvPicPr>
          <p:cNvPr id="2" name="システム流れの動画(編集)">
            <a:hlinkClick r:id="" action="ppaction://media"/>
            <a:extLst>
              <a:ext uri="{FF2B5EF4-FFF2-40B4-BE49-F238E27FC236}">
                <a16:creationId xmlns:a16="http://schemas.microsoft.com/office/drawing/2014/main" id="{5BC1D09F-B9D0-3D60-4D11-84B1090AEC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5166" y="1006241"/>
            <a:ext cx="9398492" cy="5286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0"/>
          <p:cNvSpPr txBox="1">
            <a:spLocks noGrp="1"/>
          </p:cNvSpPr>
          <p:nvPr>
            <p:ph type="title"/>
          </p:nvPr>
        </p:nvSpPr>
        <p:spPr>
          <a:xfrm>
            <a:off x="1141413" y="404648"/>
            <a:ext cx="9905998" cy="96695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altLang="en-US" sz="4800" dirty="0">
                <a:solidFill>
                  <a:srgbClr val="FFC000"/>
                </a:solidFill>
              </a:rPr>
              <a:t>制作</a:t>
            </a:r>
            <a:r>
              <a:rPr lang="ja-JP" sz="4800" dirty="0">
                <a:solidFill>
                  <a:srgbClr val="FFC000"/>
                </a:solidFill>
              </a:rPr>
              <a:t>結果と考察</a:t>
            </a:r>
            <a:endParaRPr dirty="0">
              <a:solidFill>
                <a:srgbClr val="FFC000"/>
              </a:solidFill>
            </a:endParaRPr>
          </a:p>
        </p:txBody>
      </p:sp>
      <p:sp>
        <p:nvSpPr>
          <p:cNvPr id="236" name="Google Shape;236;p10"/>
          <p:cNvSpPr txBox="1">
            <a:spLocks noGrp="1"/>
          </p:cNvSpPr>
          <p:nvPr>
            <p:ph type="body" idx="1"/>
          </p:nvPr>
        </p:nvSpPr>
        <p:spPr>
          <a:xfrm>
            <a:off x="1141413" y="1371600"/>
            <a:ext cx="9905998" cy="4966137"/>
          </a:xfrm>
          <a:prstGeom prst="rect">
            <a:avLst/>
          </a:prstGeom>
          <a:no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800"/>
              <a:buChar char="•"/>
            </a:pPr>
            <a:r>
              <a:rPr lang="ja-JP" sz="2800" cap="none" dirty="0">
                <a:latin typeface="+mn-lt"/>
              </a:rPr>
              <a:t>動作のトラッキングおよび座標の比較、音と画像によるズレの通知</a:t>
            </a:r>
            <a:r>
              <a:rPr lang="ja-JP" altLang="en-US" sz="2800" cap="none" dirty="0">
                <a:latin typeface="+mn-lt"/>
              </a:rPr>
              <a:t>が問題なく動作しているため</a:t>
            </a:r>
            <a:r>
              <a:rPr lang="ja-JP" sz="2800" cap="none" dirty="0">
                <a:latin typeface="+mn-lt"/>
              </a:rPr>
              <a:t>、型の練習システムとして基礎的な部分はできていると考える。</a:t>
            </a:r>
            <a:endParaRPr sz="2800" cap="none" dirty="0">
              <a:latin typeface="+mn-lt"/>
            </a:endParaRPr>
          </a:p>
          <a:p>
            <a:pPr marL="285750" lvl="0" indent="-107950" algn="l" rtl="0">
              <a:spcBef>
                <a:spcPts val="1160"/>
              </a:spcBef>
              <a:spcAft>
                <a:spcPts val="0"/>
              </a:spcAft>
              <a:buSzPts val="2800"/>
              <a:buNone/>
            </a:pPr>
            <a:endParaRPr sz="2800" cap="none" dirty="0">
              <a:latin typeface="+mn-lt"/>
            </a:endParaRPr>
          </a:p>
          <a:p>
            <a:pPr marL="285750" lvl="0" indent="-285750" algn="l" rtl="0">
              <a:spcBef>
                <a:spcPts val="1160"/>
              </a:spcBef>
              <a:spcAft>
                <a:spcPts val="0"/>
              </a:spcAft>
              <a:buSzPts val="2800"/>
              <a:buChar char="•"/>
            </a:pPr>
            <a:r>
              <a:rPr lang="ja-JP" sz="2800" cap="none" dirty="0">
                <a:latin typeface="+mn-lt"/>
              </a:rPr>
              <a:t>今回のシステムでは、どちらの手がズレているかは分かるが、</a:t>
            </a:r>
            <a:r>
              <a:rPr lang="ja-JP" sz="2800" cap="none" dirty="0">
                <a:solidFill>
                  <a:srgbClr val="FFFF00"/>
                </a:solidFill>
                <a:latin typeface="+mn-lt"/>
              </a:rPr>
              <a:t>どの方向にどれくらいズレているか</a:t>
            </a:r>
            <a:r>
              <a:rPr lang="ja-JP" sz="2800" cap="none" dirty="0">
                <a:latin typeface="+mn-lt"/>
              </a:rPr>
              <a:t>は分からない。</a:t>
            </a:r>
            <a:endParaRPr sz="2800" cap="none" dirty="0">
              <a:latin typeface="+mn-lt"/>
            </a:endParaRPr>
          </a:p>
          <a:p>
            <a:pPr marL="0" lvl="0" indent="0" algn="l" rtl="0">
              <a:spcBef>
                <a:spcPts val="1160"/>
              </a:spcBef>
              <a:spcAft>
                <a:spcPts val="0"/>
              </a:spcAft>
              <a:buSzPts val="2800"/>
              <a:buNone/>
            </a:pPr>
            <a:endParaRPr sz="2800" cap="none" dirty="0">
              <a:latin typeface="+mn-lt"/>
            </a:endParaRPr>
          </a:p>
          <a:p>
            <a:pPr marL="285750" lvl="0" indent="-285750" algn="l" rtl="0">
              <a:spcBef>
                <a:spcPts val="1160"/>
              </a:spcBef>
              <a:spcAft>
                <a:spcPts val="0"/>
              </a:spcAft>
              <a:buSzPts val="2800"/>
              <a:buChar char="•"/>
            </a:pPr>
            <a:r>
              <a:rPr lang="ja-JP" sz="2800" cap="none" dirty="0">
                <a:latin typeface="+mn-lt"/>
              </a:rPr>
              <a:t>後方などに手を動かすと動作が正常でなくなる。これは、</a:t>
            </a:r>
            <a:r>
              <a:rPr lang="ja-JP" sz="2800" dirty="0">
                <a:latin typeface="+mn-lt"/>
              </a:rPr>
              <a:t>HMDの</a:t>
            </a:r>
            <a:r>
              <a:rPr lang="ja-JP" sz="2800" dirty="0">
                <a:solidFill>
                  <a:srgbClr val="FFFF00"/>
                </a:solidFill>
                <a:latin typeface="+mn-lt"/>
              </a:rPr>
              <a:t>前方カメラの範囲内でしかトラッキングができない</a:t>
            </a:r>
            <a:r>
              <a:rPr lang="ja-JP" sz="2800" cap="none" dirty="0">
                <a:latin typeface="+mn-lt"/>
              </a:rPr>
              <a:t>WindowsMRを用いているからである。</a:t>
            </a:r>
            <a:endParaRPr sz="2800" cap="none"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1"/>
          <p:cNvSpPr txBox="1">
            <a:spLocks noGrp="1"/>
          </p:cNvSpPr>
          <p:nvPr>
            <p:ph type="title"/>
          </p:nvPr>
        </p:nvSpPr>
        <p:spPr>
          <a:xfrm>
            <a:off x="1141413" y="246993"/>
            <a:ext cx="9905998" cy="101424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問題点の解決策</a:t>
            </a:r>
            <a:endParaRPr dirty="0">
              <a:solidFill>
                <a:srgbClr val="FFC000"/>
              </a:solidFill>
            </a:endParaRPr>
          </a:p>
        </p:txBody>
      </p:sp>
      <p:sp>
        <p:nvSpPr>
          <p:cNvPr id="242" name="Google Shape;242;p11"/>
          <p:cNvSpPr txBox="1">
            <a:spLocks noGrp="1"/>
          </p:cNvSpPr>
          <p:nvPr>
            <p:ph type="body" idx="1"/>
          </p:nvPr>
        </p:nvSpPr>
        <p:spPr>
          <a:xfrm>
            <a:off x="1141413" y="1261241"/>
            <a:ext cx="9905998" cy="5234152"/>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800"/>
              <a:buChar char="•"/>
            </a:pPr>
            <a:r>
              <a:rPr lang="ja-JP" sz="2800" dirty="0">
                <a:solidFill>
                  <a:srgbClr val="FFC000"/>
                </a:solidFill>
                <a:latin typeface="+mn-lt"/>
              </a:rPr>
              <a:t>ズレの通知の問題</a:t>
            </a:r>
            <a:endParaRPr sz="2800" dirty="0">
              <a:solidFill>
                <a:srgbClr val="FFC000"/>
              </a:solidFill>
              <a:latin typeface="+mn-lt"/>
            </a:endParaRPr>
          </a:p>
          <a:p>
            <a:pPr marL="0" lvl="0" indent="0" algn="l" rtl="0">
              <a:spcBef>
                <a:spcPts val="1160"/>
              </a:spcBef>
              <a:spcAft>
                <a:spcPts val="0"/>
              </a:spcAft>
              <a:buSzPts val="2800"/>
              <a:buNone/>
            </a:pPr>
            <a:r>
              <a:rPr lang="ja-JP" sz="2800" dirty="0">
                <a:latin typeface="+mn-lt"/>
              </a:rPr>
              <a:t>ズレの検出時、すでに実装している画像表示の機能に矢印表示</a:t>
            </a:r>
            <a:r>
              <a:rPr lang="ja-JP" altLang="en-US" sz="2800" dirty="0">
                <a:latin typeface="+mn-lt"/>
              </a:rPr>
              <a:t>や数値</a:t>
            </a:r>
            <a:r>
              <a:rPr lang="ja-JP" sz="2800" dirty="0">
                <a:latin typeface="+mn-lt"/>
              </a:rPr>
              <a:t>を追加する。または、半透明にした手本のアバターを学習者のアバターと重ねて表示する。</a:t>
            </a:r>
            <a:endParaRPr sz="2800" dirty="0">
              <a:latin typeface="+mn-lt"/>
            </a:endParaRPr>
          </a:p>
          <a:p>
            <a:pPr marL="0" lvl="0" indent="0" algn="l" rtl="0">
              <a:spcBef>
                <a:spcPts val="1160"/>
              </a:spcBef>
              <a:spcAft>
                <a:spcPts val="0"/>
              </a:spcAft>
              <a:buSzPts val="2800"/>
              <a:buNone/>
            </a:pPr>
            <a:endParaRPr sz="2800" dirty="0">
              <a:latin typeface="+mn-lt"/>
            </a:endParaRPr>
          </a:p>
          <a:p>
            <a:pPr marL="285750" lvl="0" indent="-285750" algn="l" rtl="0">
              <a:spcBef>
                <a:spcPts val="1160"/>
              </a:spcBef>
              <a:spcAft>
                <a:spcPts val="0"/>
              </a:spcAft>
              <a:buSzPts val="2800"/>
              <a:buChar char="•"/>
            </a:pPr>
            <a:r>
              <a:rPr lang="ja-JP" sz="2800" dirty="0">
                <a:solidFill>
                  <a:srgbClr val="FFC000"/>
                </a:solidFill>
                <a:latin typeface="+mn-lt"/>
              </a:rPr>
              <a:t>トラッキング範囲の問題</a:t>
            </a:r>
            <a:endParaRPr sz="2800" dirty="0">
              <a:solidFill>
                <a:srgbClr val="FFC000"/>
              </a:solidFill>
              <a:latin typeface="+mn-lt"/>
            </a:endParaRPr>
          </a:p>
          <a:p>
            <a:pPr marL="0" lvl="0" indent="0" algn="l" rtl="0">
              <a:spcBef>
                <a:spcPts val="1160"/>
              </a:spcBef>
              <a:spcAft>
                <a:spcPts val="0"/>
              </a:spcAft>
              <a:buSzPts val="2800"/>
              <a:buNone/>
            </a:pPr>
            <a:r>
              <a:rPr lang="ja-JP" sz="2800" cap="none" dirty="0">
                <a:latin typeface="+mn-lt"/>
              </a:rPr>
              <a:t>外部センサーで全身をフルトラッキングできるHTC Viveを用いることで解決できる。</a:t>
            </a:r>
            <a:endParaRPr sz="28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1141413" y="609601"/>
            <a:ext cx="9905998" cy="107731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背景</a:t>
            </a:r>
            <a:endParaRPr sz="4800" dirty="0">
              <a:solidFill>
                <a:srgbClr val="FFC000"/>
              </a:solidFill>
            </a:endParaRPr>
          </a:p>
        </p:txBody>
      </p:sp>
      <p:sp>
        <p:nvSpPr>
          <p:cNvPr id="135" name="Google Shape;135;p2"/>
          <p:cNvSpPr txBox="1">
            <a:spLocks noGrp="1"/>
          </p:cNvSpPr>
          <p:nvPr>
            <p:ph type="body" idx="1"/>
          </p:nvPr>
        </p:nvSpPr>
        <p:spPr>
          <a:xfrm>
            <a:off x="1141413" y="1891862"/>
            <a:ext cx="9905998" cy="3899339"/>
          </a:xfrm>
          <a:prstGeom prst="rect">
            <a:avLst/>
          </a:prstGeom>
          <a:noFill/>
          <a:ln>
            <a:noFill/>
          </a:ln>
        </p:spPr>
        <p:txBody>
          <a:bodyPr spcFirstLastPara="1" wrap="square" lIns="91425" tIns="45700" rIns="91425" bIns="45700" anchor="ctr" anchorCtr="0">
            <a:normAutofit/>
          </a:bodyPr>
          <a:lstStyle/>
          <a:p>
            <a:pPr marL="285750" lvl="0" indent="-285750" algn="l" rtl="0">
              <a:lnSpc>
                <a:spcPct val="80000"/>
              </a:lnSpc>
              <a:spcBef>
                <a:spcPts val="0"/>
              </a:spcBef>
              <a:spcAft>
                <a:spcPts val="0"/>
              </a:spcAft>
              <a:buSzPts val="2590"/>
              <a:buChar char="•"/>
            </a:pPr>
            <a:r>
              <a:rPr lang="ja-JP" sz="2800" dirty="0">
                <a:latin typeface="Arial" panose="020B0604020202020204" pitchFamily="34" charset="0"/>
                <a:cs typeface="Arial" panose="020B0604020202020204" pitchFamily="34" charset="0"/>
              </a:rPr>
              <a:t>空手の型は【基礎の完全な習得】と【組み手の上達】という重要な役割があるが、複雑で難しい動きも多く、覚えることは容易ではない。</a:t>
            </a:r>
            <a:endParaRPr sz="2800" dirty="0">
              <a:latin typeface="Arial" panose="020B0604020202020204" pitchFamily="34" charset="0"/>
              <a:cs typeface="Arial" panose="020B0604020202020204" pitchFamily="34" charset="0"/>
            </a:endParaRPr>
          </a:p>
          <a:p>
            <a:pPr marL="0" lvl="0" indent="0" algn="l" rtl="0">
              <a:lnSpc>
                <a:spcPct val="80000"/>
              </a:lnSpc>
              <a:spcBef>
                <a:spcPts val="1118"/>
              </a:spcBef>
              <a:spcAft>
                <a:spcPts val="0"/>
              </a:spcAft>
              <a:buSzPts val="2590"/>
              <a:buNone/>
            </a:pPr>
            <a:endParaRPr sz="2800" dirty="0">
              <a:latin typeface="Arial" panose="020B0604020202020204" pitchFamily="34" charset="0"/>
              <a:cs typeface="Arial" panose="020B0604020202020204" pitchFamily="34" charset="0"/>
            </a:endParaRPr>
          </a:p>
          <a:p>
            <a:pPr marL="285750" lvl="0" indent="-285750" algn="l" rtl="0">
              <a:lnSpc>
                <a:spcPct val="80000"/>
              </a:lnSpc>
              <a:spcBef>
                <a:spcPts val="1118"/>
              </a:spcBef>
              <a:spcAft>
                <a:spcPts val="0"/>
              </a:spcAft>
              <a:buSzPts val="2590"/>
              <a:buChar char="•"/>
            </a:pPr>
            <a:r>
              <a:rPr lang="ja-JP" sz="2800" dirty="0">
                <a:latin typeface="Arial" panose="020B0604020202020204" pitchFamily="34" charset="0"/>
                <a:cs typeface="Arial" panose="020B0604020202020204" pitchFamily="34" charset="0"/>
              </a:rPr>
              <a:t>動画では奥行きがないため分かりにくく、道場に通うこと</a:t>
            </a:r>
            <a:r>
              <a:rPr lang="ja-JP" altLang="en-US" sz="2800" dirty="0">
                <a:latin typeface="Arial" panose="020B0604020202020204" pitchFamily="34" charset="0"/>
                <a:cs typeface="Arial" panose="020B0604020202020204" pitchFamily="34" charset="0"/>
              </a:rPr>
              <a:t>自体</a:t>
            </a:r>
            <a:r>
              <a:rPr lang="ja-JP" sz="2800" dirty="0">
                <a:latin typeface="Arial" panose="020B0604020202020204" pitchFamily="34" charset="0"/>
                <a:cs typeface="Arial" panose="020B0604020202020204" pitchFamily="34" charset="0"/>
              </a:rPr>
              <a:t>が難しい人もいる。</a:t>
            </a:r>
            <a:endParaRPr sz="2800" dirty="0">
              <a:latin typeface="Arial" panose="020B0604020202020204" pitchFamily="34" charset="0"/>
              <a:cs typeface="Arial" panose="020B0604020202020204" pitchFamily="34" charset="0"/>
            </a:endParaRPr>
          </a:p>
          <a:p>
            <a:pPr marL="0" lvl="0" indent="0" algn="l" rtl="0">
              <a:lnSpc>
                <a:spcPct val="80000"/>
              </a:lnSpc>
              <a:spcBef>
                <a:spcPts val="1118"/>
              </a:spcBef>
              <a:spcAft>
                <a:spcPts val="0"/>
              </a:spcAft>
              <a:buSzPts val="2590"/>
              <a:buNone/>
            </a:pPr>
            <a:endParaRPr sz="2800" dirty="0">
              <a:latin typeface="Arial" panose="020B0604020202020204" pitchFamily="34" charset="0"/>
              <a:cs typeface="Arial" panose="020B0604020202020204" pitchFamily="34" charset="0"/>
            </a:endParaRPr>
          </a:p>
          <a:p>
            <a:pPr marL="285750" lvl="0" indent="-285750" algn="l" rtl="0">
              <a:lnSpc>
                <a:spcPct val="80000"/>
              </a:lnSpc>
              <a:spcBef>
                <a:spcPts val="1118"/>
              </a:spcBef>
              <a:spcAft>
                <a:spcPts val="0"/>
              </a:spcAft>
              <a:buSzPts val="2590"/>
              <a:buChar char="•"/>
            </a:pPr>
            <a:r>
              <a:rPr lang="ja-JP" sz="2800" dirty="0">
                <a:latin typeface="Arial" panose="020B0604020202020204" pitchFamily="34" charset="0"/>
                <a:cs typeface="Arial" panose="020B0604020202020204" pitchFamily="34" charset="0"/>
              </a:rPr>
              <a:t>大掛かりなセットを使っているものが多く、VRの開発自体が容易ではない。</a:t>
            </a:r>
            <a:endParaRPr sz="2800"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2"/>
          <p:cNvSpPr txBox="1">
            <a:spLocks noGrp="1"/>
          </p:cNvSpPr>
          <p:nvPr>
            <p:ph type="title"/>
          </p:nvPr>
        </p:nvSpPr>
        <p:spPr>
          <a:xfrm>
            <a:off x="1180088" y="300326"/>
            <a:ext cx="9906000" cy="966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参考文献</a:t>
            </a:r>
            <a:endParaRPr dirty="0">
              <a:solidFill>
                <a:srgbClr val="FFC000"/>
              </a:solidFill>
            </a:endParaRPr>
          </a:p>
        </p:txBody>
      </p:sp>
      <p:sp>
        <p:nvSpPr>
          <p:cNvPr id="248" name="Google Shape;248;p12"/>
          <p:cNvSpPr txBox="1">
            <a:spLocks noGrp="1"/>
          </p:cNvSpPr>
          <p:nvPr>
            <p:ph type="body" idx="1"/>
          </p:nvPr>
        </p:nvSpPr>
        <p:spPr>
          <a:xfrm>
            <a:off x="662150" y="1353550"/>
            <a:ext cx="10578600" cy="5126100"/>
          </a:xfrm>
          <a:prstGeom prst="rect">
            <a:avLst/>
          </a:prstGeom>
          <a:noFill/>
          <a:ln>
            <a:noFill/>
          </a:ln>
        </p:spPr>
        <p:txBody>
          <a:bodyPr spcFirstLastPara="1" wrap="square" lIns="91425" tIns="45700" rIns="91425" bIns="45700" anchor="ctr" anchorCtr="0">
            <a:normAutofit lnSpcReduction="10000"/>
          </a:bodyPr>
          <a:lstStyle/>
          <a:p>
            <a:pPr marL="285750" lvl="0" indent="-285750" algn="l" rtl="0">
              <a:lnSpc>
                <a:spcPct val="115000"/>
              </a:lnSpc>
              <a:spcBef>
                <a:spcPts val="0"/>
              </a:spcBef>
              <a:spcAft>
                <a:spcPts val="0"/>
              </a:spcAft>
              <a:buSzPts val="2800"/>
              <a:buChar char="•"/>
            </a:pPr>
            <a:r>
              <a:rPr lang="ja-JP" sz="2800" cap="none" dirty="0">
                <a:solidFill>
                  <a:srgbClr val="FFC000"/>
                </a:solidFill>
                <a:latin typeface="+mn-lt"/>
              </a:rPr>
              <a:t>文献①</a:t>
            </a:r>
            <a:endParaRPr sz="2800" cap="none" dirty="0">
              <a:solidFill>
                <a:srgbClr val="FFC000"/>
              </a:solidFill>
              <a:latin typeface="+mn-lt"/>
            </a:endParaRPr>
          </a:p>
          <a:p>
            <a:pPr marL="285750" lvl="0" indent="0" algn="l" rtl="0">
              <a:spcBef>
                <a:spcPts val="0"/>
              </a:spcBef>
              <a:spcAft>
                <a:spcPts val="0"/>
              </a:spcAft>
              <a:buNone/>
            </a:pPr>
            <a:r>
              <a:rPr lang="ja-JP" sz="2800" cap="none" dirty="0">
                <a:latin typeface="+mn-lt"/>
              </a:rPr>
              <a:t>沖縄県文化観光スポーツ部空手振興課・沖縄セルラー電話株式会社・株式会社 IMAGICA ウェスト. </a:t>
            </a:r>
            <a:r>
              <a:rPr lang="ja-JP" sz="2800" cap="none" dirty="0">
                <a:solidFill>
                  <a:srgbClr val="92D050"/>
                </a:solidFill>
                <a:latin typeface="+mn-lt"/>
              </a:rPr>
              <a:t>空手発祥の地「沖縄」、沖縄空手の型を未来へ継承</a:t>
            </a:r>
            <a:r>
              <a:rPr lang="ja-JP" sz="2800" cap="none" dirty="0">
                <a:latin typeface="+mn-lt"/>
              </a:rPr>
              <a:t>. 2018, &lt;https://www.imagica.com/wp-content/uploads/2018/09/west_okinawakarate4.6.pdf&gt; (参照2021-01-19)</a:t>
            </a:r>
            <a:endParaRPr dirty="0">
              <a:latin typeface="+mn-lt"/>
            </a:endParaRPr>
          </a:p>
          <a:p>
            <a:pPr marL="0" lvl="0" indent="0" algn="l" rtl="0">
              <a:spcBef>
                <a:spcPts val="1160"/>
              </a:spcBef>
              <a:spcAft>
                <a:spcPts val="0"/>
              </a:spcAft>
              <a:buSzPts val="2800"/>
              <a:buNone/>
            </a:pPr>
            <a:endParaRPr sz="2800" cap="none" dirty="0">
              <a:latin typeface="+mn-lt"/>
            </a:endParaRPr>
          </a:p>
          <a:p>
            <a:pPr marL="285750" lvl="0" indent="-285750" algn="l" rtl="0">
              <a:lnSpc>
                <a:spcPct val="100000"/>
              </a:lnSpc>
              <a:spcBef>
                <a:spcPts val="1160"/>
              </a:spcBef>
              <a:spcAft>
                <a:spcPts val="0"/>
              </a:spcAft>
              <a:buSzPts val="2800"/>
              <a:buChar char="•"/>
            </a:pPr>
            <a:r>
              <a:rPr lang="ja-JP" sz="2800" cap="none" dirty="0">
                <a:solidFill>
                  <a:srgbClr val="FFC000"/>
                </a:solidFill>
                <a:latin typeface="+mn-lt"/>
              </a:rPr>
              <a:t>文献②</a:t>
            </a:r>
            <a:endParaRPr sz="2800" cap="none" dirty="0">
              <a:solidFill>
                <a:srgbClr val="FFC000"/>
              </a:solidFill>
              <a:latin typeface="+mn-lt"/>
            </a:endParaRPr>
          </a:p>
          <a:p>
            <a:pPr marL="285750" lvl="0" indent="0" algn="l" rtl="0">
              <a:spcBef>
                <a:spcPts val="1160"/>
              </a:spcBef>
              <a:spcAft>
                <a:spcPts val="0"/>
              </a:spcAft>
              <a:buNone/>
            </a:pPr>
            <a:r>
              <a:rPr lang="ja-JP" sz="2800" cap="none" dirty="0">
                <a:latin typeface="+mn-lt"/>
              </a:rPr>
              <a:t>柴田傑・玉本英夫・松本奈緒・三浦武・横山洋之. </a:t>
            </a:r>
            <a:r>
              <a:rPr lang="ja-JP" sz="2800" cap="none" dirty="0">
                <a:solidFill>
                  <a:srgbClr val="92D050"/>
                </a:solidFill>
                <a:latin typeface="+mn-lt"/>
              </a:rPr>
              <a:t>モーションキャプチャとVR技術を用いた舞踊教育支援システム</a:t>
            </a:r>
            <a:r>
              <a:rPr lang="ja-JP" sz="2800" cap="none" dirty="0">
                <a:latin typeface="+mn-lt"/>
              </a:rPr>
              <a:t>. 第74回全国大会講演論文集, 2012, 2012(1), p. 763 - 764.</a:t>
            </a:r>
            <a:endParaRPr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1141413" y="609600"/>
            <a:ext cx="9905998" cy="10930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目的</a:t>
            </a:r>
            <a:endParaRPr dirty="0">
              <a:solidFill>
                <a:srgbClr val="FFC000"/>
              </a:solidFill>
            </a:endParaRPr>
          </a:p>
        </p:txBody>
      </p:sp>
      <p:sp>
        <p:nvSpPr>
          <p:cNvPr id="141" name="Google Shape;141;p3"/>
          <p:cNvSpPr txBox="1">
            <a:spLocks noGrp="1"/>
          </p:cNvSpPr>
          <p:nvPr>
            <p:ph type="body" idx="1"/>
          </p:nvPr>
        </p:nvSpPr>
        <p:spPr>
          <a:xfrm>
            <a:off x="1141413" y="1497874"/>
            <a:ext cx="9905998" cy="5111932"/>
          </a:xfrm>
          <a:prstGeom prst="rect">
            <a:avLst/>
          </a:prstGeom>
          <a:noFill/>
          <a:ln>
            <a:noFill/>
          </a:ln>
        </p:spPr>
        <p:txBody>
          <a:bodyPr spcFirstLastPara="1" wrap="square" lIns="91425" tIns="45700" rIns="91425" bIns="45700" anchor="ctr" anchorCtr="0">
            <a:normAutofit/>
          </a:bodyPr>
          <a:lstStyle/>
          <a:p>
            <a:pPr marL="285750" lvl="0" indent="-285750" algn="l" rtl="0">
              <a:lnSpc>
                <a:spcPct val="150000"/>
              </a:lnSpc>
              <a:spcBef>
                <a:spcPts val="0"/>
              </a:spcBef>
              <a:spcAft>
                <a:spcPts val="0"/>
              </a:spcAft>
              <a:buSzPts val="2800"/>
              <a:buChar char="•"/>
            </a:pPr>
            <a:r>
              <a:rPr lang="ja-JP" sz="2800" dirty="0">
                <a:latin typeface="+mn-lt"/>
              </a:rPr>
              <a:t>空手の型は1人で練習するため、場所さえあればどこでもできる。</a:t>
            </a:r>
            <a:endParaRPr lang="en-US" altLang="ja-JP" sz="2800" dirty="0">
              <a:latin typeface="+mn-lt"/>
            </a:endParaRPr>
          </a:p>
          <a:p>
            <a:pPr marL="285750" lvl="0" indent="-285750" algn="l" rtl="0">
              <a:lnSpc>
                <a:spcPct val="150000"/>
              </a:lnSpc>
              <a:spcBef>
                <a:spcPts val="0"/>
              </a:spcBef>
              <a:spcAft>
                <a:spcPts val="0"/>
              </a:spcAft>
              <a:buSzPts val="2800"/>
              <a:buChar char="•"/>
            </a:pPr>
            <a:r>
              <a:rPr lang="ja-JP" sz="2800" dirty="0">
                <a:latin typeface="+mn-lt"/>
              </a:rPr>
              <a:t>練習によって自身の動き</a:t>
            </a:r>
            <a:r>
              <a:rPr lang="ja-JP" altLang="en-US" sz="2800" dirty="0">
                <a:latin typeface="+mn-lt"/>
              </a:rPr>
              <a:t>全体</a:t>
            </a:r>
            <a:r>
              <a:rPr lang="ja-JP" sz="2800" dirty="0">
                <a:latin typeface="+mn-lt"/>
              </a:rPr>
              <a:t>を磨くことができるという利点がある。</a:t>
            </a:r>
            <a:endParaRPr lang="en-US" altLang="ja-JP" sz="2800" dirty="0">
              <a:latin typeface="+mn-lt"/>
            </a:endParaRPr>
          </a:p>
          <a:p>
            <a:pPr marL="0" lvl="0" indent="0" algn="l" rtl="0">
              <a:lnSpc>
                <a:spcPct val="150000"/>
              </a:lnSpc>
              <a:spcBef>
                <a:spcPts val="0"/>
              </a:spcBef>
              <a:spcAft>
                <a:spcPts val="0"/>
              </a:spcAft>
              <a:buSzPts val="2800"/>
              <a:buNone/>
            </a:pPr>
            <a:endParaRPr lang="en-US" altLang="ja-JP" sz="2800" dirty="0">
              <a:latin typeface="+mn-lt"/>
            </a:endParaRPr>
          </a:p>
          <a:p>
            <a:pPr marL="285750" lvl="0" indent="-285750" algn="l" rtl="0">
              <a:lnSpc>
                <a:spcPct val="150000"/>
              </a:lnSpc>
              <a:spcBef>
                <a:spcPts val="0"/>
              </a:spcBef>
              <a:spcAft>
                <a:spcPts val="0"/>
              </a:spcAft>
              <a:buSzPts val="2800"/>
              <a:buChar char="•"/>
            </a:pPr>
            <a:r>
              <a:rPr lang="ja-JP" sz="2800" dirty="0">
                <a:latin typeface="+mn-lt"/>
              </a:rPr>
              <a:t>そこで、誰でもできる空手の型練習システムを一般のVR機器向けに開発する。</a:t>
            </a:r>
            <a:endParaRPr dirty="0">
              <a:latin typeface="+mn-lt"/>
            </a:endParaRPr>
          </a:p>
        </p:txBody>
      </p:sp>
      <p:sp>
        <p:nvSpPr>
          <p:cNvPr id="2" name="矢印: 下 1">
            <a:extLst>
              <a:ext uri="{FF2B5EF4-FFF2-40B4-BE49-F238E27FC236}">
                <a16:creationId xmlns:a16="http://schemas.microsoft.com/office/drawing/2014/main" id="{4E35308C-0CE0-C847-4360-2392A3995E59}"/>
              </a:ext>
            </a:extLst>
          </p:cNvPr>
          <p:cNvSpPr/>
          <p:nvPr/>
        </p:nvSpPr>
        <p:spPr>
          <a:xfrm>
            <a:off x="3953691" y="4275909"/>
            <a:ext cx="3518263" cy="661851"/>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1141413" y="268014"/>
            <a:ext cx="9905998" cy="103001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Century Gothic"/>
              <a:buNone/>
            </a:pPr>
            <a:r>
              <a:rPr lang="ja-JP" sz="4800" dirty="0">
                <a:solidFill>
                  <a:srgbClr val="FFC000"/>
                </a:solidFill>
              </a:rPr>
              <a:t>先行研究・コンテンツ</a:t>
            </a:r>
            <a:endParaRPr dirty="0">
              <a:solidFill>
                <a:srgbClr val="FFC000"/>
              </a:solidFill>
            </a:endParaRPr>
          </a:p>
        </p:txBody>
      </p:sp>
      <p:sp>
        <p:nvSpPr>
          <p:cNvPr id="147" name="Google Shape;147;p4"/>
          <p:cNvSpPr txBox="1">
            <a:spLocks noGrp="1"/>
          </p:cNvSpPr>
          <p:nvPr>
            <p:ph type="body" idx="1"/>
          </p:nvPr>
        </p:nvSpPr>
        <p:spPr>
          <a:xfrm>
            <a:off x="1141413" y="1298029"/>
            <a:ext cx="9905998" cy="5431246"/>
          </a:xfrm>
          <a:prstGeom prst="rect">
            <a:avLst/>
          </a:prstGeom>
          <a:noFill/>
          <a:ln>
            <a:noFill/>
          </a:ln>
        </p:spPr>
        <p:txBody>
          <a:bodyPr spcFirstLastPara="1" wrap="square" lIns="91425" tIns="45700" rIns="91425" bIns="45700" anchor="ctr" anchorCtr="0">
            <a:normAutofit/>
          </a:bodyPr>
          <a:lstStyle/>
          <a:p>
            <a:pPr marL="285750" lvl="0" indent="-285750" algn="l" rtl="0">
              <a:lnSpc>
                <a:spcPct val="80000"/>
              </a:lnSpc>
              <a:spcBef>
                <a:spcPts val="0"/>
              </a:spcBef>
              <a:spcAft>
                <a:spcPts val="0"/>
              </a:spcAft>
              <a:buSzPts val="3237"/>
              <a:buChar char="•"/>
            </a:pPr>
            <a:r>
              <a:rPr lang="ja-JP" sz="3237" dirty="0">
                <a:solidFill>
                  <a:srgbClr val="FFC000"/>
                </a:solidFill>
                <a:latin typeface="+mn-lt"/>
                <a:ea typeface="Arial"/>
                <a:cs typeface="Arial"/>
                <a:sym typeface="Arial"/>
              </a:rPr>
              <a:t>空手VR(文献①）</a:t>
            </a:r>
            <a:endParaRPr dirty="0">
              <a:latin typeface="+mn-lt"/>
              <a:ea typeface="Arial"/>
              <a:cs typeface="Arial"/>
              <a:sym typeface="Arial"/>
            </a:endParaRPr>
          </a:p>
          <a:p>
            <a:pPr marL="0" lvl="0" indent="0" algn="l" rtl="0">
              <a:lnSpc>
                <a:spcPct val="80000"/>
              </a:lnSpc>
              <a:spcBef>
                <a:spcPts val="1155"/>
              </a:spcBef>
              <a:spcAft>
                <a:spcPts val="0"/>
              </a:spcAft>
              <a:buSzPts val="2775"/>
              <a:buNone/>
            </a:pPr>
            <a:r>
              <a:rPr lang="ja-JP" sz="2775" dirty="0">
                <a:latin typeface="+mn-lt"/>
              </a:rPr>
              <a:t>この空手VRコンテンツ開発は、プロの型をVRで収録したものを自身が動き回って鑑賞し、コントローラで</a:t>
            </a:r>
            <a:r>
              <a:rPr lang="ja-JP" altLang="en-US" sz="2775" dirty="0">
                <a:latin typeface="+mn-lt"/>
              </a:rPr>
              <a:t>各</a:t>
            </a:r>
            <a:r>
              <a:rPr lang="ja-JP" sz="2775" dirty="0">
                <a:latin typeface="+mn-lt"/>
              </a:rPr>
              <a:t>細部の説明が見れるものであるが、リアルな迫力の体感と後世への無形文化の保存が目的のため、練習用としては適切でない。</a:t>
            </a:r>
            <a:endParaRPr sz="2775" dirty="0">
              <a:latin typeface="+mn-lt"/>
            </a:endParaRPr>
          </a:p>
          <a:p>
            <a:pPr marL="0" lvl="0" indent="0" algn="l" rtl="0">
              <a:lnSpc>
                <a:spcPct val="80000"/>
              </a:lnSpc>
              <a:spcBef>
                <a:spcPts val="1044"/>
              </a:spcBef>
              <a:spcAft>
                <a:spcPts val="0"/>
              </a:spcAft>
              <a:buSzPts val="2220"/>
              <a:buNone/>
            </a:pPr>
            <a:endParaRPr sz="2220" dirty="0">
              <a:latin typeface="+mn-lt"/>
            </a:endParaRPr>
          </a:p>
          <a:p>
            <a:pPr marL="285750" lvl="0" indent="-285750" algn="l" rtl="0">
              <a:lnSpc>
                <a:spcPct val="80000"/>
              </a:lnSpc>
              <a:spcBef>
                <a:spcPts val="1358"/>
              </a:spcBef>
              <a:spcAft>
                <a:spcPts val="0"/>
              </a:spcAft>
              <a:buSzPts val="3792"/>
              <a:buChar char="•"/>
            </a:pPr>
            <a:r>
              <a:rPr lang="ja-JP" sz="3200" dirty="0">
                <a:solidFill>
                  <a:srgbClr val="FFC000"/>
                </a:solidFill>
                <a:latin typeface="+mn-lt"/>
                <a:ea typeface="Arial"/>
                <a:cs typeface="Arial"/>
                <a:sym typeface="Arial"/>
              </a:rPr>
              <a:t>モ</a:t>
            </a:r>
            <a:r>
              <a:rPr lang="ja-JP" sz="3237" dirty="0">
                <a:solidFill>
                  <a:srgbClr val="FFC000"/>
                </a:solidFill>
                <a:latin typeface="+mn-lt"/>
                <a:ea typeface="Arial"/>
                <a:cs typeface="Arial"/>
                <a:sym typeface="Arial"/>
              </a:rPr>
              <a:t>ーションキャプチャとVR技術を用いた　　　　舞踊教育支援システム(</a:t>
            </a:r>
            <a:r>
              <a:rPr lang="ja-JP" sz="3200" cap="none" dirty="0">
                <a:solidFill>
                  <a:srgbClr val="FFC000"/>
                </a:solidFill>
                <a:latin typeface="+mn-lt"/>
                <a:ea typeface="Arial"/>
                <a:cs typeface="Arial"/>
                <a:sym typeface="Arial"/>
              </a:rPr>
              <a:t>文献②</a:t>
            </a:r>
            <a:r>
              <a:rPr lang="ja-JP" sz="3237" dirty="0">
                <a:solidFill>
                  <a:srgbClr val="FFC000"/>
                </a:solidFill>
                <a:latin typeface="+mn-lt"/>
                <a:ea typeface="Arial"/>
                <a:cs typeface="Arial"/>
                <a:sym typeface="Arial"/>
              </a:rPr>
              <a:t>）</a:t>
            </a:r>
            <a:endParaRPr sz="3237" dirty="0">
              <a:solidFill>
                <a:srgbClr val="FFC000"/>
              </a:solidFill>
              <a:latin typeface="+mn-lt"/>
              <a:ea typeface="Arial"/>
              <a:cs typeface="Arial"/>
              <a:sym typeface="Arial"/>
            </a:endParaRPr>
          </a:p>
          <a:p>
            <a:pPr marL="0" lvl="0" indent="0" algn="l" rtl="0">
              <a:lnSpc>
                <a:spcPct val="80000"/>
              </a:lnSpc>
              <a:spcBef>
                <a:spcPts val="1155"/>
              </a:spcBef>
              <a:spcAft>
                <a:spcPts val="0"/>
              </a:spcAft>
              <a:buSzPts val="2775"/>
              <a:buNone/>
            </a:pPr>
            <a:r>
              <a:rPr lang="ja-JP" sz="2775" dirty="0">
                <a:latin typeface="+mn-lt"/>
              </a:rPr>
              <a:t>この研究ではVR技術を用いてはいるがHMDを被らず、モーションキャプチャしたものを画面にフィードバックし、それを見ながら練習する。練習システムとしては有用ではあるが、主観ではないため学習効果は少し低減すると考えられる。</a:t>
            </a:r>
            <a:endParaRPr sz="2775" dirty="0">
              <a:latin typeface="+mn-lt"/>
            </a:endParaRPr>
          </a:p>
          <a:p>
            <a:pPr marL="0" lvl="0" indent="0" algn="l" rtl="0">
              <a:lnSpc>
                <a:spcPct val="80000"/>
              </a:lnSpc>
              <a:spcBef>
                <a:spcPts val="1044"/>
              </a:spcBef>
              <a:spcAft>
                <a:spcPts val="0"/>
              </a:spcAft>
              <a:buSzPts val="2220"/>
              <a:buNone/>
            </a:pPr>
            <a:endParaRPr sz="2220"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555487" y="147908"/>
            <a:ext cx="9905998" cy="88812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Arial"/>
              <a:buNone/>
            </a:pPr>
            <a:r>
              <a:rPr lang="ja-JP" sz="4800" dirty="0">
                <a:solidFill>
                  <a:srgbClr val="FFC000"/>
                </a:solidFill>
                <a:latin typeface="Arial"/>
                <a:ea typeface="Arial"/>
                <a:cs typeface="Arial"/>
                <a:sym typeface="Arial"/>
              </a:rPr>
              <a:t>開発環境</a:t>
            </a:r>
            <a:endParaRPr sz="4800" dirty="0">
              <a:solidFill>
                <a:srgbClr val="FFC000"/>
              </a:solidFill>
              <a:latin typeface="Arial"/>
              <a:ea typeface="Arial"/>
              <a:cs typeface="Arial"/>
              <a:sym typeface="Arial"/>
            </a:endParaRPr>
          </a:p>
        </p:txBody>
      </p:sp>
      <p:sp>
        <p:nvSpPr>
          <p:cNvPr id="153" name="Google Shape;153;p5"/>
          <p:cNvSpPr txBox="1">
            <a:spLocks noGrp="1"/>
          </p:cNvSpPr>
          <p:nvPr>
            <p:ph type="body" idx="1"/>
          </p:nvPr>
        </p:nvSpPr>
        <p:spPr>
          <a:xfrm>
            <a:off x="296461" y="1044846"/>
            <a:ext cx="9905998" cy="524930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3600"/>
              <a:buNone/>
            </a:pPr>
            <a:r>
              <a:rPr lang="ja-JP" sz="3600" cap="none" dirty="0">
                <a:latin typeface="Arial"/>
                <a:ea typeface="Arial"/>
                <a:cs typeface="Arial"/>
                <a:sym typeface="Arial"/>
              </a:rPr>
              <a:t>OS : Windows10</a:t>
            </a:r>
            <a:endParaRPr dirty="0"/>
          </a:p>
          <a:p>
            <a:pPr marL="0" lvl="0" indent="0" algn="l" rtl="0">
              <a:spcBef>
                <a:spcPts val="1320"/>
              </a:spcBef>
              <a:spcAft>
                <a:spcPts val="0"/>
              </a:spcAft>
              <a:buSzPts val="3600"/>
              <a:buNone/>
            </a:pPr>
            <a:endParaRPr lang="en-US" altLang="ja-JP" sz="3600" cap="none" dirty="0">
              <a:latin typeface="Arial"/>
              <a:ea typeface="Arial"/>
              <a:cs typeface="Arial"/>
              <a:sym typeface="Arial"/>
            </a:endParaRPr>
          </a:p>
          <a:p>
            <a:pPr marL="0" lvl="0" indent="0" algn="l" rtl="0">
              <a:spcBef>
                <a:spcPts val="1320"/>
              </a:spcBef>
              <a:spcAft>
                <a:spcPts val="0"/>
              </a:spcAft>
              <a:buSzPts val="3600"/>
              <a:buNone/>
            </a:pPr>
            <a:r>
              <a:rPr lang="ja-JP" altLang="en-US" sz="3600" cap="none" dirty="0">
                <a:latin typeface="Arial"/>
                <a:ea typeface="Arial"/>
                <a:cs typeface="Arial"/>
                <a:sym typeface="Arial"/>
              </a:rPr>
              <a:t>使用言語 </a:t>
            </a:r>
            <a:r>
              <a:rPr lang="ja-JP" altLang="ja-JP" sz="3600" cap="none" dirty="0">
                <a:latin typeface="Arial"/>
                <a:ea typeface="Arial"/>
                <a:cs typeface="Arial"/>
                <a:sym typeface="Arial"/>
              </a:rPr>
              <a:t>:</a:t>
            </a:r>
            <a:r>
              <a:rPr lang="en-US" altLang="ja-JP" sz="3600" cap="none" dirty="0">
                <a:latin typeface="Arial"/>
                <a:ea typeface="Arial"/>
                <a:cs typeface="Arial"/>
                <a:sym typeface="Arial"/>
              </a:rPr>
              <a:t> C#</a:t>
            </a:r>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製作ツール : Unity2019.3.15f1</a:t>
            </a:r>
            <a:endParaRPr dirty="0"/>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VR機器 : Windows Mixed Reality Headset</a:t>
            </a:r>
            <a:endParaRPr sz="3600" cap="none" dirty="0">
              <a:latin typeface="Arial"/>
              <a:ea typeface="Arial"/>
              <a:cs typeface="Arial"/>
              <a:sym typeface="Arial"/>
            </a:endParaRPr>
          </a:p>
        </p:txBody>
      </p:sp>
      <p:pic>
        <p:nvPicPr>
          <p:cNvPr id="154" name="Google Shape;154;p5"/>
          <p:cNvPicPr preferRelativeResize="0"/>
          <p:nvPr/>
        </p:nvPicPr>
        <p:blipFill rotWithShape="1">
          <a:blip r:embed="rId3">
            <a:alphaModFix/>
          </a:blip>
          <a:srcRect/>
          <a:stretch/>
        </p:blipFill>
        <p:spPr>
          <a:xfrm>
            <a:off x="6677125" y="2264542"/>
            <a:ext cx="5218414" cy="28099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txBox="1">
            <a:spLocks noGrp="1"/>
          </p:cNvSpPr>
          <p:nvPr>
            <p:ph type="title"/>
          </p:nvPr>
        </p:nvSpPr>
        <p:spPr>
          <a:xfrm>
            <a:off x="555487" y="147908"/>
            <a:ext cx="9905998" cy="88812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800"/>
              <a:buFont typeface="Arial"/>
              <a:buNone/>
            </a:pPr>
            <a:r>
              <a:rPr lang="ja-JP" altLang="en-US" sz="4800" dirty="0">
                <a:solidFill>
                  <a:srgbClr val="FFC000"/>
                </a:solidFill>
                <a:latin typeface="Arial"/>
                <a:ea typeface="Arial"/>
                <a:cs typeface="Arial"/>
                <a:sym typeface="Arial"/>
              </a:rPr>
              <a:t>プレイに必要なもの</a:t>
            </a:r>
            <a:endParaRPr sz="4800" dirty="0">
              <a:solidFill>
                <a:srgbClr val="FFC000"/>
              </a:solidFill>
              <a:latin typeface="Arial"/>
              <a:ea typeface="Arial"/>
              <a:cs typeface="Arial"/>
              <a:sym typeface="Arial"/>
            </a:endParaRPr>
          </a:p>
        </p:txBody>
      </p:sp>
      <p:sp>
        <p:nvSpPr>
          <p:cNvPr id="153" name="Google Shape;153;p5"/>
          <p:cNvSpPr txBox="1">
            <a:spLocks noGrp="1"/>
          </p:cNvSpPr>
          <p:nvPr>
            <p:ph type="body" idx="1"/>
          </p:nvPr>
        </p:nvSpPr>
        <p:spPr>
          <a:xfrm>
            <a:off x="296461" y="1044846"/>
            <a:ext cx="9905998" cy="524930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3600"/>
              <a:buNone/>
            </a:pPr>
            <a:r>
              <a:rPr lang="ja-JP" altLang="en-US" sz="3600" cap="none" dirty="0">
                <a:latin typeface="Arial"/>
                <a:ea typeface="Arial"/>
                <a:cs typeface="Arial"/>
                <a:sym typeface="Arial"/>
              </a:rPr>
              <a:t>アプリ</a:t>
            </a:r>
            <a:r>
              <a:rPr lang="ja-JP" sz="3600" cap="none" dirty="0">
                <a:latin typeface="Arial"/>
                <a:ea typeface="Arial"/>
                <a:cs typeface="Arial"/>
                <a:sym typeface="Arial"/>
              </a:rPr>
              <a:t> : </a:t>
            </a:r>
            <a:r>
              <a:rPr lang="en-US" altLang="ja-JP" sz="3600" cap="none" dirty="0">
                <a:latin typeface="Arial"/>
                <a:ea typeface="Arial"/>
                <a:cs typeface="Arial"/>
                <a:sym typeface="Arial"/>
              </a:rPr>
              <a:t>Steam VR</a:t>
            </a:r>
            <a:endParaRPr dirty="0"/>
          </a:p>
          <a:p>
            <a:pPr marL="0" lvl="0" indent="0" algn="l" rtl="0">
              <a:spcBef>
                <a:spcPts val="1320"/>
              </a:spcBef>
              <a:spcAft>
                <a:spcPts val="0"/>
              </a:spcAft>
              <a:buSzPts val="3600"/>
              <a:buNone/>
            </a:pPr>
            <a:endParaRPr sz="3600" cap="none" dirty="0">
              <a:latin typeface="Arial"/>
              <a:ea typeface="Arial"/>
              <a:cs typeface="Arial"/>
              <a:sym typeface="Arial"/>
            </a:endParaRPr>
          </a:p>
          <a:p>
            <a:pPr marL="0" lvl="0" indent="0" algn="l" rtl="0">
              <a:spcBef>
                <a:spcPts val="1320"/>
              </a:spcBef>
              <a:spcAft>
                <a:spcPts val="0"/>
              </a:spcAft>
              <a:buSzPts val="3600"/>
              <a:buNone/>
            </a:pPr>
            <a:r>
              <a:rPr lang="ja-JP" sz="3600" cap="none" dirty="0">
                <a:latin typeface="Arial"/>
                <a:ea typeface="Arial"/>
                <a:cs typeface="Arial"/>
                <a:sym typeface="Arial"/>
              </a:rPr>
              <a:t>VR機器 : Windows Mixed Reality Headset</a:t>
            </a:r>
            <a:endParaRPr lang="en-US" altLang="ja-JP" sz="3600" cap="none" dirty="0">
              <a:latin typeface="Arial"/>
              <a:ea typeface="Arial"/>
              <a:cs typeface="Arial"/>
              <a:sym typeface="Arial"/>
            </a:endParaRPr>
          </a:p>
          <a:p>
            <a:pPr marL="0" lvl="0" indent="0" algn="l" rtl="0">
              <a:spcBef>
                <a:spcPts val="1320"/>
              </a:spcBef>
              <a:spcAft>
                <a:spcPts val="0"/>
              </a:spcAft>
              <a:buSzPts val="3600"/>
              <a:buNone/>
            </a:pPr>
            <a:r>
              <a:rPr lang="ja-JP" altLang="en-US" sz="3600" cap="none" dirty="0">
                <a:latin typeface="Arial"/>
                <a:ea typeface="Arial"/>
                <a:cs typeface="Arial"/>
                <a:sym typeface="Arial"/>
              </a:rPr>
              <a:t>　　　　</a:t>
            </a:r>
            <a:r>
              <a:rPr lang="en-US" altLang="ja-JP" sz="3600" cap="none" dirty="0">
                <a:latin typeface="Arial"/>
                <a:ea typeface="Arial"/>
                <a:cs typeface="Arial"/>
                <a:sym typeface="Arial"/>
              </a:rPr>
              <a:t>(</a:t>
            </a:r>
            <a:r>
              <a:rPr lang="ja-JP" altLang="en-US" sz="3600" cap="none" dirty="0">
                <a:latin typeface="Arial"/>
                <a:ea typeface="Arial"/>
                <a:cs typeface="Arial"/>
                <a:sym typeface="Arial"/>
              </a:rPr>
              <a:t>動作確認済み</a:t>
            </a:r>
            <a:r>
              <a:rPr lang="en-US" altLang="ja-JP" sz="3600" cap="none" dirty="0">
                <a:latin typeface="Arial"/>
                <a:ea typeface="Arial"/>
                <a:cs typeface="Arial"/>
                <a:sym typeface="Arial"/>
              </a:rPr>
              <a:t>)</a:t>
            </a:r>
          </a:p>
        </p:txBody>
      </p:sp>
      <p:pic>
        <p:nvPicPr>
          <p:cNvPr id="154" name="Google Shape;154;p5"/>
          <p:cNvPicPr preferRelativeResize="0"/>
          <p:nvPr/>
        </p:nvPicPr>
        <p:blipFill rotWithShape="1">
          <a:blip r:embed="rId3">
            <a:alphaModFix/>
          </a:blip>
          <a:srcRect/>
          <a:stretch/>
        </p:blipFill>
        <p:spPr>
          <a:xfrm>
            <a:off x="5673948" y="1447797"/>
            <a:ext cx="5218414" cy="2809915"/>
          </a:xfrm>
          <a:prstGeom prst="rect">
            <a:avLst/>
          </a:prstGeom>
          <a:noFill/>
          <a:ln>
            <a:noFill/>
          </a:ln>
        </p:spPr>
      </p:pic>
    </p:spTree>
    <p:extLst>
      <p:ext uri="{BB962C8B-B14F-4D97-AF65-F5344CB8AC3E}">
        <p14:creationId xmlns:p14="http://schemas.microsoft.com/office/powerpoint/2010/main" val="260636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bbd37cb130_1_6"/>
          <p:cNvSpPr txBox="1">
            <a:spLocks noGrp="1"/>
          </p:cNvSpPr>
          <p:nvPr>
            <p:ph type="title"/>
          </p:nvPr>
        </p:nvSpPr>
        <p:spPr>
          <a:xfrm>
            <a:off x="1141426" y="609600"/>
            <a:ext cx="6330300" cy="115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ja-JP" sz="4200" dirty="0">
                <a:solidFill>
                  <a:srgbClr val="FFC000"/>
                </a:solidFill>
                <a:latin typeface="Arial"/>
                <a:ea typeface="Arial"/>
                <a:cs typeface="Arial"/>
                <a:sym typeface="Arial"/>
              </a:rPr>
              <a:t>使用する空手の型の説明</a:t>
            </a:r>
            <a:endParaRPr sz="4200" dirty="0">
              <a:solidFill>
                <a:srgbClr val="FFC000"/>
              </a:solidFill>
              <a:latin typeface="Arial"/>
              <a:ea typeface="Arial"/>
              <a:cs typeface="Arial"/>
              <a:sym typeface="Arial"/>
            </a:endParaRPr>
          </a:p>
        </p:txBody>
      </p:sp>
      <p:sp>
        <p:nvSpPr>
          <p:cNvPr id="160" name="Google Shape;160;gbbd37cb130_1_6"/>
          <p:cNvSpPr txBox="1">
            <a:spLocks noGrp="1"/>
          </p:cNvSpPr>
          <p:nvPr>
            <p:ph type="body" idx="1"/>
          </p:nvPr>
        </p:nvSpPr>
        <p:spPr>
          <a:xfrm>
            <a:off x="1141425" y="1767300"/>
            <a:ext cx="10181100" cy="4711800"/>
          </a:xfrm>
          <a:prstGeom prst="rect">
            <a:avLst/>
          </a:prstGeom>
          <a:noFill/>
          <a:ln>
            <a:noFill/>
          </a:ln>
        </p:spPr>
        <p:txBody>
          <a:bodyPr spcFirstLastPara="1" wrap="square" lIns="91425" tIns="45700" rIns="91425" bIns="45700" anchor="ctr" anchorCtr="0">
            <a:normAutofit/>
          </a:bodyPr>
          <a:lstStyle/>
          <a:p>
            <a:pPr marL="285750" lvl="0" indent="-311150" algn="l" rtl="0">
              <a:lnSpc>
                <a:spcPct val="100000"/>
              </a:lnSpc>
              <a:spcBef>
                <a:spcPts val="0"/>
              </a:spcBef>
              <a:spcAft>
                <a:spcPts val="0"/>
              </a:spcAft>
              <a:buClr>
                <a:srgbClr val="FFC000"/>
              </a:buClr>
              <a:buSzPts val="3200"/>
              <a:buChar char="•"/>
            </a:pPr>
            <a:r>
              <a:rPr lang="ja-JP" sz="3200" dirty="0">
                <a:solidFill>
                  <a:srgbClr val="FFC000"/>
                </a:solidFill>
                <a:latin typeface="Arial"/>
                <a:ea typeface="Arial"/>
                <a:cs typeface="Arial"/>
                <a:sym typeface="Arial"/>
              </a:rPr>
              <a:t>撃砕第一・撃砕第二</a:t>
            </a:r>
            <a:endParaRPr sz="3200" dirty="0">
              <a:solidFill>
                <a:srgbClr val="FFC000"/>
              </a:solidFill>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剛柔流の多くの道場で、一番初めに習う型。</a:t>
            </a:r>
            <a:endParaRPr sz="2800" dirty="0">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突きや受け、転身(体さばき)、立ち方などの基本的な動作がバランスよく採り入れられており、空手を行う上での基礎体力を養うのに適している。</a:t>
            </a:r>
            <a:endParaRPr sz="2800" dirty="0">
              <a:latin typeface="Arial"/>
              <a:ea typeface="Arial"/>
              <a:cs typeface="Arial"/>
              <a:sym typeface="Arial"/>
            </a:endParaRPr>
          </a:p>
          <a:p>
            <a:pPr marL="285750" lvl="0" indent="0" algn="l" rtl="0">
              <a:spcBef>
                <a:spcPts val="0"/>
              </a:spcBef>
              <a:spcAft>
                <a:spcPts val="0"/>
              </a:spcAft>
              <a:buNone/>
            </a:pPr>
            <a:r>
              <a:rPr lang="ja-JP" sz="2800" dirty="0">
                <a:latin typeface="Arial"/>
                <a:ea typeface="Arial"/>
                <a:cs typeface="Arial"/>
                <a:sym typeface="Arial"/>
              </a:rPr>
              <a:t>撃砕第一は基本的に手を正拳に握って使い、撃砕第二では開手を使用し、動作も若干高度になっている。</a:t>
            </a:r>
            <a:endParaRPr sz="2800" dirty="0">
              <a:latin typeface="Arial"/>
              <a:ea typeface="Arial"/>
              <a:cs typeface="Arial"/>
              <a:sym typeface="Arial"/>
            </a:endParaRPr>
          </a:p>
          <a:p>
            <a:pPr marL="285750" lvl="0" indent="0" algn="l" rtl="0">
              <a:spcBef>
                <a:spcPts val="0"/>
              </a:spcBef>
              <a:spcAft>
                <a:spcPts val="0"/>
              </a:spcAft>
              <a:buNone/>
            </a:pPr>
            <a:endParaRPr sz="2800" dirty="0">
              <a:latin typeface="Arial"/>
              <a:ea typeface="Arial"/>
              <a:cs typeface="Arial"/>
              <a:sym typeface="Arial"/>
            </a:endParaRPr>
          </a:p>
          <a:p>
            <a:pPr marL="285750" lvl="0" indent="-311150" algn="l" rtl="0">
              <a:lnSpc>
                <a:spcPct val="100000"/>
              </a:lnSpc>
              <a:spcBef>
                <a:spcPts val="0"/>
              </a:spcBef>
              <a:spcAft>
                <a:spcPts val="0"/>
              </a:spcAft>
              <a:buClr>
                <a:srgbClr val="FFC000"/>
              </a:buClr>
              <a:buSzPts val="3200"/>
              <a:buFont typeface="Arial"/>
              <a:buChar char="•"/>
            </a:pPr>
            <a:r>
              <a:rPr lang="ja-JP" sz="3200" dirty="0">
                <a:solidFill>
                  <a:srgbClr val="FFC000"/>
                </a:solidFill>
                <a:latin typeface="Arial"/>
                <a:ea typeface="Arial"/>
                <a:cs typeface="Arial"/>
                <a:sym typeface="Arial"/>
              </a:rPr>
              <a:t>砕破（サイファ）</a:t>
            </a:r>
            <a:endParaRPr sz="2800" dirty="0">
              <a:latin typeface="Arial"/>
              <a:ea typeface="Arial"/>
              <a:cs typeface="Arial"/>
              <a:sym typeface="Arial"/>
            </a:endParaRPr>
          </a:p>
          <a:p>
            <a:pPr marL="285750" lvl="0" indent="0" algn="l" rtl="0">
              <a:lnSpc>
                <a:spcPct val="100000"/>
              </a:lnSpc>
              <a:spcBef>
                <a:spcPts val="0"/>
              </a:spcBef>
              <a:spcAft>
                <a:spcPts val="0"/>
              </a:spcAft>
              <a:buNone/>
            </a:pPr>
            <a:r>
              <a:rPr lang="ja-JP" sz="2800" dirty="0">
                <a:latin typeface="Arial"/>
                <a:ea typeface="Arial"/>
                <a:cs typeface="Arial"/>
                <a:sym typeface="Arial"/>
              </a:rPr>
              <a:t>猿臂（肘）を多用する比較的短い型。</a:t>
            </a:r>
            <a:endParaRPr sz="2800" dirty="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xfrm>
            <a:off x="530850" y="168575"/>
            <a:ext cx="11133600" cy="81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66" name="Google Shape;166;p6"/>
          <p:cNvSpPr txBox="1"/>
          <p:nvPr/>
        </p:nvSpPr>
        <p:spPr>
          <a:xfrm>
            <a:off x="-25" y="854550"/>
            <a:ext cx="5655300" cy="51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400" dirty="0">
                <a:solidFill>
                  <a:schemeClr val="lt1"/>
                </a:solidFill>
              </a:rPr>
              <a:t>手本の型のモーションキャプチャーにはEasyMotionReorderを用いる。</a:t>
            </a:r>
            <a:endParaRPr lang="en-US"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画像の赤枠内のように学習者のアバターを入れることでモーションの録画の準備をする。</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録画後、緑枠内のようにAnimatorに手本のアバター、その上の欄に録画してできるモーションファイルを入れて動きが正常かを確認する。</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ja-JP" sz="2400" dirty="0">
                <a:solidFill>
                  <a:schemeClr val="lt1"/>
                </a:solidFill>
              </a:rPr>
              <a:t>録画やモーションファイルの再生等は黄色枠のキーで操作する。</a:t>
            </a:r>
            <a:endParaRPr sz="2400" dirty="0">
              <a:solidFill>
                <a:schemeClr val="lt1"/>
              </a:solidFill>
            </a:endParaRPr>
          </a:p>
        </p:txBody>
      </p:sp>
      <p:grpSp>
        <p:nvGrpSpPr>
          <p:cNvPr id="2" name="グループ化 1">
            <a:extLst>
              <a:ext uri="{FF2B5EF4-FFF2-40B4-BE49-F238E27FC236}">
                <a16:creationId xmlns:a16="http://schemas.microsoft.com/office/drawing/2014/main" id="{4197CCEC-1CC6-460B-3DE3-2F21C9A7D289}"/>
              </a:ext>
            </a:extLst>
          </p:cNvPr>
          <p:cNvGrpSpPr/>
          <p:nvPr/>
        </p:nvGrpSpPr>
        <p:grpSpPr>
          <a:xfrm>
            <a:off x="5513232" y="981575"/>
            <a:ext cx="6536716" cy="3959900"/>
            <a:chOff x="5655275" y="1650175"/>
            <a:chExt cx="6536716" cy="3959900"/>
          </a:xfrm>
        </p:grpSpPr>
        <p:pic>
          <p:nvPicPr>
            <p:cNvPr id="167" name="Google Shape;167;p6"/>
            <p:cNvPicPr preferRelativeResize="0"/>
            <p:nvPr/>
          </p:nvPicPr>
          <p:blipFill>
            <a:blip r:embed="rId3">
              <a:alphaModFix/>
            </a:blip>
            <a:stretch>
              <a:fillRect/>
            </a:stretch>
          </p:blipFill>
          <p:spPr>
            <a:xfrm>
              <a:off x="5655275" y="1650175"/>
              <a:ext cx="6536716" cy="3959900"/>
            </a:xfrm>
            <a:prstGeom prst="rect">
              <a:avLst/>
            </a:prstGeom>
            <a:noFill/>
            <a:ln>
              <a:noFill/>
            </a:ln>
          </p:spPr>
        </p:pic>
        <p:sp>
          <p:nvSpPr>
            <p:cNvPr id="168" name="Google Shape;168;p6"/>
            <p:cNvSpPr/>
            <p:nvPr/>
          </p:nvSpPr>
          <p:spPr>
            <a:xfrm>
              <a:off x="5711475" y="5120250"/>
              <a:ext cx="6480300" cy="270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5683500" y="2615125"/>
              <a:ext cx="6480300" cy="459300"/>
            </a:xfrm>
            <a:prstGeom prst="roundRect">
              <a:avLst>
                <a:gd name="adj" fmla="val 16667"/>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5683488" y="2112000"/>
              <a:ext cx="6480300" cy="4593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5683488" y="4660825"/>
              <a:ext cx="6480300" cy="4302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66;p6">
            <a:extLst>
              <a:ext uri="{FF2B5EF4-FFF2-40B4-BE49-F238E27FC236}">
                <a16:creationId xmlns:a16="http://schemas.microsoft.com/office/drawing/2014/main" id="{0EA59556-BBBE-E06E-45C8-4B7FDF00C985}"/>
              </a:ext>
            </a:extLst>
          </p:cNvPr>
          <p:cNvSpPr txBox="1"/>
          <p:nvPr/>
        </p:nvSpPr>
        <p:spPr>
          <a:xfrm>
            <a:off x="5569432" y="5117314"/>
            <a:ext cx="5655300" cy="13479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2400" dirty="0">
                <a:solidFill>
                  <a:srgbClr val="FF0000"/>
                </a:solidFill>
              </a:rPr>
              <a:t>※</a:t>
            </a:r>
            <a:r>
              <a:rPr lang="ja-JP" altLang="en-US" sz="2400" dirty="0">
                <a:solidFill>
                  <a:srgbClr val="FF0000"/>
                </a:solidFill>
              </a:rPr>
              <a:t>適用したままでは</a:t>
            </a:r>
            <a:r>
              <a:rPr lang="en-US" altLang="ja-JP" sz="2400" dirty="0">
                <a:solidFill>
                  <a:srgbClr val="FF0000"/>
                </a:solidFill>
              </a:rPr>
              <a:t>Build</a:t>
            </a:r>
            <a:r>
              <a:rPr lang="ja-JP" altLang="en-US" sz="2400" dirty="0">
                <a:solidFill>
                  <a:srgbClr val="FF0000"/>
                </a:solidFill>
              </a:rPr>
              <a:t>ができない仕様のため、モーションの録画のためだけに別プロジェクトで行う。</a:t>
            </a:r>
            <a:endParaRPr lang="en-US" sz="24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ba88fd6588_1_12"/>
          <p:cNvSpPr txBox="1">
            <a:spLocks noGrp="1"/>
          </p:cNvSpPr>
          <p:nvPr>
            <p:ph type="title"/>
          </p:nvPr>
        </p:nvSpPr>
        <p:spPr>
          <a:xfrm>
            <a:off x="616925" y="168575"/>
            <a:ext cx="10860900" cy="81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600"/>
              <a:buFont typeface="Arial"/>
              <a:buNone/>
            </a:pPr>
            <a:r>
              <a:rPr lang="ja-JP" sz="4200" cap="none" dirty="0">
                <a:solidFill>
                  <a:srgbClr val="FFC000"/>
                </a:solidFill>
                <a:latin typeface="Arial"/>
                <a:ea typeface="Arial"/>
                <a:cs typeface="Arial"/>
                <a:sym typeface="Arial"/>
              </a:rPr>
              <a:t>開発：手本となる型のモーションキャプチャ</a:t>
            </a:r>
            <a:endParaRPr sz="4200" cap="none" dirty="0">
              <a:solidFill>
                <a:srgbClr val="FFC000"/>
              </a:solidFill>
              <a:latin typeface="Arial"/>
              <a:ea typeface="Arial"/>
              <a:cs typeface="Arial"/>
              <a:sym typeface="Arial"/>
            </a:endParaRPr>
          </a:p>
        </p:txBody>
      </p:sp>
      <p:sp>
        <p:nvSpPr>
          <p:cNvPr id="177" name="Google Shape;177;gba88fd6588_1_12"/>
          <p:cNvSpPr txBox="1"/>
          <p:nvPr/>
        </p:nvSpPr>
        <p:spPr>
          <a:xfrm>
            <a:off x="5894050" y="3243250"/>
            <a:ext cx="420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178" name="Google Shape;178;gba88fd6588_1_12"/>
          <p:cNvPicPr preferRelativeResize="0"/>
          <p:nvPr/>
        </p:nvPicPr>
        <p:blipFill>
          <a:blip r:embed="rId3">
            <a:alphaModFix/>
          </a:blip>
          <a:stretch>
            <a:fillRect/>
          </a:stretch>
        </p:blipFill>
        <p:spPr>
          <a:xfrm>
            <a:off x="6492062" y="1133975"/>
            <a:ext cx="5348013" cy="3999038"/>
          </a:xfrm>
          <a:prstGeom prst="rect">
            <a:avLst/>
          </a:prstGeom>
          <a:noFill/>
          <a:ln>
            <a:noFill/>
          </a:ln>
        </p:spPr>
      </p:pic>
      <p:sp>
        <p:nvSpPr>
          <p:cNvPr id="179" name="Google Shape;179;gba88fd6588_1_12"/>
          <p:cNvSpPr txBox="1"/>
          <p:nvPr/>
        </p:nvSpPr>
        <p:spPr>
          <a:xfrm>
            <a:off x="195309" y="1133975"/>
            <a:ext cx="6129641" cy="45413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2800" dirty="0">
                <a:solidFill>
                  <a:schemeClr val="lt1"/>
                </a:solidFill>
              </a:rPr>
              <a:t>モーションファイル(下画像の一番下)の確認後、アニメーションクリップに変換することで下画像の赤枠のファイルができる。</a:t>
            </a:r>
            <a:endParaRPr sz="2800" dirty="0">
              <a:solidFill>
                <a:schemeClr val="lt1"/>
              </a:solidFill>
            </a:endParaRPr>
          </a:p>
          <a:p>
            <a:pPr marL="0" lvl="0" indent="0" algn="l" rtl="0">
              <a:spcBef>
                <a:spcPts val="0"/>
              </a:spcBef>
              <a:spcAft>
                <a:spcPts val="0"/>
              </a:spcAft>
              <a:buNone/>
            </a:pPr>
            <a:endParaRPr sz="2800" dirty="0">
              <a:solidFill>
                <a:schemeClr val="lt1"/>
              </a:solidFill>
            </a:endParaRPr>
          </a:p>
          <a:p>
            <a:pPr marL="0" lvl="0" indent="0" algn="l" rtl="0">
              <a:spcBef>
                <a:spcPts val="0"/>
              </a:spcBef>
              <a:spcAft>
                <a:spcPts val="0"/>
              </a:spcAft>
              <a:buNone/>
            </a:pPr>
            <a:r>
              <a:rPr lang="ja-JP" sz="2800" dirty="0">
                <a:solidFill>
                  <a:schemeClr val="lt1"/>
                </a:solidFill>
              </a:rPr>
              <a:t>青枠のようなAnimator Controllerを作成し、Animatorに画像の矢印のようにアニメーションクリップをドラッグ&amp;ドロップする。</a:t>
            </a:r>
            <a:endParaRPr sz="2800" dirty="0">
              <a:solidFill>
                <a:schemeClr val="lt1"/>
              </a:solidFill>
            </a:endParaRPr>
          </a:p>
          <a:p>
            <a:pPr marL="0" lvl="0" indent="0" algn="l" rtl="0">
              <a:spcBef>
                <a:spcPts val="0"/>
              </a:spcBef>
              <a:spcAft>
                <a:spcPts val="0"/>
              </a:spcAft>
              <a:buNone/>
            </a:pPr>
            <a:endParaRPr sz="2800" dirty="0">
              <a:solidFill>
                <a:schemeClr val="lt1"/>
              </a:solidFill>
            </a:endParaRPr>
          </a:p>
          <a:p>
            <a:pPr marL="0" lvl="0" indent="0" algn="l" rtl="0">
              <a:spcBef>
                <a:spcPts val="0"/>
              </a:spcBef>
              <a:spcAft>
                <a:spcPts val="0"/>
              </a:spcAft>
              <a:buNone/>
            </a:pPr>
            <a:endParaRPr sz="2800" dirty="0">
              <a:solidFill>
                <a:schemeClr val="lt1"/>
              </a:solidFill>
            </a:endParaRPr>
          </a:p>
        </p:txBody>
      </p:sp>
      <p:pic>
        <p:nvPicPr>
          <p:cNvPr id="180" name="Google Shape;180;gba88fd6588_1_12"/>
          <p:cNvPicPr preferRelativeResize="0"/>
          <p:nvPr/>
        </p:nvPicPr>
        <p:blipFill>
          <a:blip r:embed="rId4">
            <a:alphaModFix/>
          </a:blip>
          <a:stretch>
            <a:fillRect/>
          </a:stretch>
        </p:blipFill>
        <p:spPr>
          <a:xfrm>
            <a:off x="7675125" y="5285413"/>
            <a:ext cx="4057650" cy="1409700"/>
          </a:xfrm>
          <a:prstGeom prst="rect">
            <a:avLst/>
          </a:prstGeom>
          <a:noFill/>
          <a:ln>
            <a:noFill/>
          </a:ln>
        </p:spPr>
      </p:pic>
      <p:sp>
        <p:nvSpPr>
          <p:cNvPr id="181" name="Google Shape;181;gba88fd6588_1_12"/>
          <p:cNvSpPr/>
          <p:nvPr/>
        </p:nvSpPr>
        <p:spPr>
          <a:xfrm>
            <a:off x="7763775" y="6179275"/>
            <a:ext cx="3969000" cy="204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gba88fd6588_1_12"/>
          <p:cNvCxnSpPr/>
          <p:nvPr/>
        </p:nvCxnSpPr>
        <p:spPr>
          <a:xfrm rot="10800000">
            <a:off x="10290775" y="4791450"/>
            <a:ext cx="211800" cy="1365900"/>
          </a:xfrm>
          <a:prstGeom prst="straightConnector1">
            <a:avLst/>
          </a:prstGeom>
          <a:noFill/>
          <a:ln w="19050" cap="flat" cmpd="sng">
            <a:solidFill>
              <a:srgbClr val="FF0000"/>
            </a:solidFill>
            <a:prstDash val="solid"/>
            <a:round/>
            <a:headEnd type="none" w="med" len="med"/>
            <a:tailEnd type="triangle" w="med" len="med"/>
          </a:ln>
        </p:spPr>
      </p:cxnSp>
      <p:sp>
        <p:nvSpPr>
          <p:cNvPr id="183" name="Google Shape;183;gba88fd6588_1_12"/>
          <p:cNvSpPr/>
          <p:nvPr/>
        </p:nvSpPr>
        <p:spPr>
          <a:xfrm>
            <a:off x="7763775" y="5974675"/>
            <a:ext cx="2337300" cy="1827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メッシュ">
  <a:themeElements>
    <a:clrScheme name="メッシュ">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1629</TotalTime>
  <Words>1721</Words>
  <Application>Microsoft Office PowerPoint</Application>
  <PresentationFormat>ワイド画面</PresentationFormat>
  <Paragraphs>134</Paragraphs>
  <Slides>20</Slides>
  <Notes>20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Bodoni</vt:lpstr>
      <vt:lpstr>Century Gothic</vt:lpstr>
      <vt:lpstr>Arial</vt:lpstr>
      <vt:lpstr>メッシュ</vt:lpstr>
      <vt:lpstr>VR技術を用いた剛柔流空手の型学習システムの開発</vt:lpstr>
      <vt:lpstr>背景</vt:lpstr>
      <vt:lpstr>目的</vt:lpstr>
      <vt:lpstr>先行研究・コンテンツ</vt:lpstr>
      <vt:lpstr>開発環境</vt:lpstr>
      <vt:lpstr>プレイに必要なもの</vt:lpstr>
      <vt:lpstr>使用する空手の型の説明</vt:lpstr>
      <vt:lpstr>開発：手本となる型のモーションキャプチャ</vt:lpstr>
      <vt:lpstr>開発：手本となる型のモーションキャプチャ</vt:lpstr>
      <vt:lpstr>開発：手本となる型のモーションキャプチャ</vt:lpstr>
      <vt:lpstr>システム全体の流れ</vt:lpstr>
      <vt:lpstr>システム全体の流れ</vt:lpstr>
      <vt:lpstr>システム全体の流れ</vt:lpstr>
      <vt:lpstr>アバターの大きさ変更</vt:lpstr>
      <vt:lpstr>ズレの比較について①</vt:lpstr>
      <vt:lpstr>ズレの比較について②</vt:lpstr>
      <vt:lpstr>鏡の有無による練習時の違い ※音量注意！</vt:lpstr>
      <vt:lpstr>制作結果と考察</vt:lpstr>
      <vt:lpstr>問題点の解決策</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VR技術を用いた剛柔流空手の型学習システムの開発</dc:title>
  <dc:creator>柳生 彬登</dc:creator>
  <cp:lastModifiedBy>柳生 彬登</cp:lastModifiedBy>
  <cp:revision>7</cp:revision>
  <dcterms:created xsi:type="dcterms:W3CDTF">2021-01-28T07:57:04Z</dcterms:created>
  <dcterms:modified xsi:type="dcterms:W3CDTF">2023-07-30T12:04:49Z</dcterms:modified>
</cp:coreProperties>
</file>